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8"/>
  </p:notesMasterIdLst>
  <p:sldIdLst>
    <p:sldId id="306" r:id="rId2"/>
    <p:sldId id="275" r:id="rId3"/>
    <p:sldId id="298" r:id="rId4"/>
    <p:sldId id="316" r:id="rId5"/>
    <p:sldId id="315" r:id="rId6"/>
    <p:sldId id="294" r:id="rId7"/>
    <p:sldId id="300" r:id="rId8"/>
    <p:sldId id="262" r:id="rId9"/>
    <p:sldId id="302" r:id="rId10"/>
    <p:sldId id="295" r:id="rId11"/>
    <p:sldId id="266" r:id="rId12"/>
    <p:sldId id="310" r:id="rId13"/>
    <p:sldId id="269" r:id="rId14"/>
    <p:sldId id="303" r:id="rId15"/>
    <p:sldId id="296" r:id="rId16"/>
    <p:sldId id="309" r:id="rId17"/>
    <p:sldId id="274" r:id="rId18"/>
    <p:sldId id="304" r:id="rId19"/>
    <p:sldId id="271" r:id="rId20"/>
    <p:sldId id="297" r:id="rId21"/>
    <p:sldId id="273" r:id="rId22"/>
    <p:sldId id="305" r:id="rId23"/>
    <p:sldId id="267" r:id="rId24"/>
    <p:sldId id="260" r:id="rId25"/>
    <p:sldId id="314" r:id="rId26"/>
    <p:sldId id="313" r:id="rId27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3399"/>
    <a:srgbClr val="FF6600"/>
    <a:srgbClr val="D60093"/>
    <a:srgbClr val="009900"/>
    <a:srgbClr val="00CC00"/>
    <a:srgbClr val="FFFF99"/>
    <a:srgbClr val="99FFCC"/>
    <a:srgbClr val="00FF00"/>
    <a:srgbClr val="F49ADC"/>
    <a:srgbClr val="99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58" y="-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2.wmf"/><Relationship Id="rId18" Type="http://schemas.openxmlformats.org/officeDocument/2006/relationships/image" Target="../media/image47.wmf"/><Relationship Id="rId3" Type="http://schemas.openxmlformats.org/officeDocument/2006/relationships/image" Target="../media/image32.wmf"/><Relationship Id="rId21" Type="http://schemas.openxmlformats.org/officeDocument/2006/relationships/image" Target="../media/image50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17" Type="http://schemas.openxmlformats.org/officeDocument/2006/relationships/image" Target="../media/image46.wmf"/><Relationship Id="rId2" Type="http://schemas.openxmlformats.org/officeDocument/2006/relationships/image" Target="../media/image31.wmf"/><Relationship Id="rId16" Type="http://schemas.openxmlformats.org/officeDocument/2006/relationships/image" Target="../media/image45.wmf"/><Relationship Id="rId20" Type="http://schemas.openxmlformats.org/officeDocument/2006/relationships/image" Target="../media/image49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5" Type="http://schemas.openxmlformats.org/officeDocument/2006/relationships/image" Target="../media/image44.wmf"/><Relationship Id="rId10" Type="http://schemas.openxmlformats.org/officeDocument/2006/relationships/image" Target="../media/image39.wmf"/><Relationship Id="rId19" Type="http://schemas.openxmlformats.org/officeDocument/2006/relationships/image" Target="../media/image48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Relationship Id="rId14" Type="http://schemas.openxmlformats.org/officeDocument/2006/relationships/image" Target="../media/image4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image" Target="../media/image55.wmf"/><Relationship Id="rId7" Type="http://schemas.openxmlformats.org/officeDocument/2006/relationships/image" Target="../media/image59.wmf"/><Relationship Id="rId12" Type="http://schemas.openxmlformats.org/officeDocument/2006/relationships/image" Target="../media/image64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11" Type="http://schemas.openxmlformats.org/officeDocument/2006/relationships/image" Target="../media/image63.wmf"/><Relationship Id="rId5" Type="http://schemas.openxmlformats.org/officeDocument/2006/relationships/image" Target="../media/image57.wmf"/><Relationship Id="rId10" Type="http://schemas.openxmlformats.org/officeDocument/2006/relationships/image" Target="../media/image62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13" Type="http://schemas.openxmlformats.org/officeDocument/2006/relationships/image" Target="../media/image91.wmf"/><Relationship Id="rId3" Type="http://schemas.openxmlformats.org/officeDocument/2006/relationships/image" Target="../media/image81.wmf"/><Relationship Id="rId7" Type="http://schemas.openxmlformats.org/officeDocument/2006/relationships/image" Target="../media/image85.wmf"/><Relationship Id="rId12" Type="http://schemas.openxmlformats.org/officeDocument/2006/relationships/image" Target="../media/image90.wmf"/><Relationship Id="rId2" Type="http://schemas.openxmlformats.org/officeDocument/2006/relationships/image" Target="../media/image80.wmf"/><Relationship Id="rId16" Type="http://schemas.openxmlformats.org/officeDocument/2006/relationships/image" Target="../media/image94.wmf"/><Relationship Id="rId1" Type="http://schemas.openxmlformats.org/officeDocument/2006/relationships/image" Target="../media/image79.wmf"/><Relationship Id="rId6" Type="http://schemas.openxmlformats.org/officeDocument/2006/relationships/image" Target="../media/image84.wmf"/><Relationship Id="rId11" Type="http://schemas.openxmlformats.org/officeDocument/2006/relationships/image" Target="../media/image89.wmf"/><Relationship Id="rId5" Type="http://schemas.openxmlformats.org/officeDocument/2006/relationships/image" Target="../media/image83.wmf"/><Relationship Id="rId15" Type="http://schemas.openxmlformats.org/officeDocument/2006/relationships/image" Target="../media/image93.wmf"/><Relationship Id="rId10" Type="http://schemas.openxmlformats.org/officeDocument/2006/relationships/image" Target="../media/image88.wmf"/><Relationship Id="rId4" Type="http://schemas.openxmlformats.org/officeDocument/2006/relationships/image" Target="../media/image82.wmf"/><Relationship Id="rId9" Type="http://schemas.openxmlformats.org/officeDocument/2006/relationships/image" Target="../media/image87.wmf"/><Relationship Id="rId14" Type="http://schemas.openxmlformats.org/officeDocument/2006/relationships/image" Target="../media/image9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cs typeface="Arial Unicode MS" charset="0"/>
              </a:defRPr>
            </a:lvl1pPr>
          </a:lstStyle>
          <a:p>
            <a:fld id="{E6280179-1A72-4F95-9EA2-A5E4DA85B4D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1E591E6-46A8-42F0-B8A6-8CE39D5EEF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9C8B0B1-BD16-4A35-86BF-72B049AFBD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B47A2F8-6484-426D-9112-07C0D77F9A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8AD3B21-A6BC-424D-800C-89CD4B9A9A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09D5B66-332E-4C6D-B3EF-FA5F4DA475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7285D3E-9F88-48CD-A1D5-EDB9A9EFD4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D499B2D-F553-49B0-A435-A796CB3674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B60CF37-E257-4209-B6B5-F0CF4A5CC8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DABBED6-EF21-40A5-BEAB-5EEFC40195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7ECBB9E-D331-4E1D-8D96-4FE01FD18D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950779-F2DF-4438-BDAA-B80E185909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cs typeface="Arial Unicode MS" charset="0"/>
              </a:defRPr>
            </a:lvl1pPr>
          </a:lstStyle>
          <a:p>
            <a:fld id="{55C85D3A-03F1-4E0E-B07B-0EDF0560DFB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rd"/>
  </p:transition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oleObject" Target="../embeddings/oleObject24.bin"/><Relationship Id="rId3" Type="http://schemas.openxmlformats.org/officeDocument/2006/relationships/image" Target="../media/image27.jpeg"/><Relationship Id="rId7" Type="http://schemas.openxmlformats.org/officeDocument/2006/relationships/oleObject" Target="../embeddings/oleObject18.bin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7.bin"/><Relationship Id="rId11" Type="http://schemas.openxmlformats.org/officeDocument/2006/relationships/oleObject" Target="../embeddings/oleObject22.bin"/><Relationship Id="rId5" Type="http://schemas.openxmlformats.org/officeDocument/2006/relationships/image" Target="../media/image29.jpeg"/><Relationship Id="rId10" Type="http://schemas.openxmlformats.org/officeDocument/2006/relationships/oleObject" Target="../embeddings/oleObject21.bin"/><Relationship Id="rId4" Type="http://schemas.openxmlformats.org/officeDocument/2006/relationships/image" Target="../media/image28.jpeg"/><Relationship Id="rId9" Type="http://schemas.openxmlformats.org/officeDocument/2006/relationships/oleObject" Target="../embeddings/oleObject20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oleObject" Target="../embeddings/oleObject35.bin"/><Relationship Id="rId18" Type="http://schemas.openxmlformats.org/officeDocument/2006/relationships/oleObject" Target="../embeddings/oleObject40.bin"/><Relationship Id="rId3" Type="http://schemas.openxmlformats.org/officeDocument/2006/relationships/oleObject" Target="../embeddings/oleObject25.bin"/><Relationship Id="rId21" Type="http://schemas.openxmlformats.org/officeDocument/2006/relationships/oleObject" Target="../embeddings/oleObject43.bin"/><Relationship Id="rId7" Type="http://schemas.openxmlformats.org/officeDocument/2006/relationships/oleObject" Target="../embeddings/oleObject29.bin"/><Relationship Id="rId12" Type="http://schemas.openxmlformats.org/officeDocument/2006/relationships/oleObject" Target="../embeddings/oleObject34.bin"/><Relationship Id="rId17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2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8.bin"/><Relationship Id="rId11" Type="http://schemas.openxmlformats.org/officeDocument/2006/relationships/oleObject" Target="../embeddings/oleObject33.bin"/><Relationship Id="rId24" Type="http://schemas.openxmlformats.org/officeDocument/2006/relationships/oleObject" Target="../embeddings/oleObject46.bin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7.bin"/><Relationship Id="rId23" Type="http://schemas.openxmlformats.org/officeDocument/2006/relationships/oleObject" Target="../embeddings/oleObject45.bin"/><Relationship Id="rId10" Type="http://schemas.openxmlformats.org/officeDocument/2006/relationships/oleObject" Target="../embeddings/oleObject32.bin"/><Relationship Id="rId19" Type="http://schemas.openxmlformats.org/officeDocument/2006/relationships/oleObject" Target="../embeddings/oleObject41.bin"/><Relationship Id="rId4" Type="http://schemas.openxmlformats.org/officeDocument/2006/relationships/oleObject" Target="../embeddings/oleObject26.bin"/><Relationship Id="rId9" Type="http://schemas.openxmlformats.org/officeDocument/2006/relationships/oleObject" Target="../embeddings/oleObject31.bin"/><Relationship Id="rId14" Type="http://schemas.openxmlformats.org/officeDocument/2006/relationships/oleObject" Target="../embeddings/oleObject36.bin"/><Relationship Id="rId22" Type="http://schemas.openxmlformats.org/officeDocument/2006/relationships/oleObject" Target="../embeddings/oleObject44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2;&#1083;&#1072;&#1076;&#1080;&#1084;&#1080;&#1088;\Downloads\&#1064;&#1091;&#1084;%20&#1076;&#1086;&#1078;&#1076;&#1103;%20-%20&#1079;&#1074;&#1091;&#1082;&#1086;&#1074;&#1072;&#1103;%20&#1092;&#1086;&#1085;&#1086;&#1075;&#1088;&#1072;&#1084;&#1084;&#1072;.mp3" TargetMode="Externa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oleObject" Target="../embeddings/oleObject49.bin"/><Relationship Id="rId18" Type="http://schemas.openxmlformats.org/officeDocument/2006/relationships/oleObject" Target="../embeddings/oleObject54.bin"/><Relationship Id="rId3" Type="http://schemas.openxmlformats.org/officeDocument/2006/relationships/image" Target="../media/image65.png"/><Relationship Id="rId21" Type="http://schemas.openxmlformats.org/officeDocument/2006/relationships/oleObject" Target="../embeddings/oleObject57.bin"/><Relationship Id="rId7" Type="http://schemas.openxmlformats.org/officeDocument/2006/relationships/image" Target="../media/image69.png"/><Relationship Id="rId12" Type="http://schemas.openxmlformats.org/officeDocument/2006/relationships/oleObject" Target="../embeddings/oleObject48.bin"/><Relationship Id="rId17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2.bin"/><Relationship Id="rId20" Type="http://schemas.openxmlformats.org/officeDocument/2006/relationships/oleObject" Target="../embeddings/oleObject56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68.png"/><Relationship Id="rId11" Type="http://schemas.openxmlformats.org/officeDocument/2006/relationships/oleObject" Target="../embeddings/oleObject47.bin"/><Relationship Id="rId5" Type="http://schemas.openxmlformats.org/officeDocument/2006/relationships/image" Target="../media/image67.png"/><Relationship Id="rId15" Type="http://schemas.openxmlformats.org/officeDocument/2006/relationships/oleObject" Target="../embeddings/oleObject51.bin"/><Relationship Id="rId10" Type="http://schemas.openxmlformats.org/officeDocument/2006/relationships/image" Target="../media/image72.png"/><Relationship Id="rId19" Type="http://schemas.openxmlformats.org/officeDocument/2006/relationships/oleObject" Target="../embeddings/oleObject55.bin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58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61.bin"/><Relationship Id="rId4" Type="http://schemas.openxmlformats.org/officeDocument/2006/relationships/oleObject" Target="../embeddings/oleObject60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80;&#1084;&#1080;&#1088;\Downloads\Detskaya_1.1._-_Vesna-Krasna_idet_..._(iPlayer.fm).mp3" TargetMode="External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oleObject" Target="../embeddings/oleObject72.bin"/><Relationship Id="rId18" Type="http://schemas.openxmlformats.org/officeDocument/2006/relationships/oleObject" Target="../embeddings/oleObject77.bin"/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6.bin"/><Relationship Id="rId12" Type="http://schemas.openxmlformats.org/officeDocument/2006/relationships/oleObject" Target="../embeddings/oleObject71.bin"/><Relationship Id="rId17" Type="http://schemas.openxmlformats.org/officeDocument/2006/relationships/oleObject" Target="../embeddings/oleObject7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5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4.bin"/><Relationship Id="rId15" Type="http://schemas.openxmlformats.org/officeDocument/2006/relationships/oleObject" Target="../embeddings/oleObject74.bin"/><Relationship Id="rId10" Type="http://schemas.openxmlformats.org/officeDocument/2006/relationships/oleObject" Target="../embeddings/oleObject69.bin"/><Relationship Id="rId4" Type="http://schemas.openxmlformats.org/officeDocument/2006/relationships/oleObject" Target="../embeddings/oleObject63.bin"/><Relationship Id="rId9" Type="http://schemas.openxmlformats.org/officeDocument/2006/relationships/oleObject" Target="../embeddings/oleObject68.bin"/><Relationship Id="rId14" Type="http://schemas.openxmlformats.org/officeDocument/2006/relationships/oleObject" Target="../embeddings/oleObject73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2;&#1083;&#1072;&#1076;&#1080;&#1084;&#1080;&#1088;\Downloads\&#1050;&#1083;&#1072;&#1089;&#1089;&#1080;&#1095;&#1077;&#1089;&#1089;&#1082;&#1072;&#1103;%20&#1084;&#1091;&#1079;&#1099;&#1082;&#1072;%20-%20&#1042;&#1077;&#1089;&#1077;&#1085;&#1085;&#1080;&#1081;%20&#1074;&#1072;&#1083;&#1100;&#1089;(&#1074;%20&#1089;&#1086;&#1074;&#1088;&#1077;&#1084;&#1077;&#1085;&#1085;&#1086;&#1081;%20&#1086;&#1073;&#1088;&#1072;&#1073;&#1086;&#1090;&#1082;&#1077;).mp3" TargetMode="Externa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9" name="Picture 7" descr="C:\Мои файлы\тематич. планирование(18.01.2014.)\РП\Калашникова РП\Открытый урок\86636048_8c71ed3d824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97"/>
            <a:ext cx="10080625" cy="756046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Решите задачу.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2" name="Picture 2" descr="C:\Мои файлы\тематич. планирование(18.01.2014.)\РП\Калашникова РП\Открытый урок\65804cb674f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1880" y="3275781"/>
            <a:ext cx="2044727" cy="2675185"/>
          </a:xfrm>
          <a:prstGeom prst="rect">
            <a:avLst/>
          </a:prstGeom>
          <a:noFill/>
        </p:spPr>
      </p:pic>
      <p:pic>
        <p:nvPicPr>
          <p:cNvPr id="61443" name="Picture 3" descr="C:\Мои файлы\тематич. планирование(18.01.2014.)\РП\Калашникова РП\Открытый урок\249382_2_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AF3"/>
              </a:clrFrom>
              <a:clrTo>
                <a:srgbClr val="FDFA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76215" y="3347789"/>
            <a:ext cx="1656409" cy="2480736"/>
          </a:xfrm>
          <a:prstGeom prst="rect">
            <a:avLst/>
          </a:prstGeom>
          <a:noFill/>
        </p:spPr>
      </p:pic>
      <p:pic>
        <p:nvPicPr>
          <p:cNvPr id="61444" name="Picture 4" descr="C:\Мои файлы\тематич. планирование(18.01.2014.)\РП\Калашникова РП\Открытый урок\19-truques-bizarros-de-belez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2480" y="3275781"/>
            <a:ext cx="3168351" cy="258659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35856" y="1475581"/>
            <a:ext cx="7776864" cy="1723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банке         кг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мёда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Из нее отлили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кг </a:t>
            </a:r>
          </a:p>
          <a:p>
            <a:pPr lvl="0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мёда. Сколько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меда осталось в банке?</a:t>
            </a:r>
          </a:p>
          <a:p>
            <a:endParaRPr lang="ru-RU" dirty="0"/>
          </a:p>
        </p:txBody>
      </p:sp>
      <p:graphicFrame>
        <p:nvGraphicFramePr>
          <p:cNvPr id="61445" name="Object 5"/>
          <p:cNvGraphicFramePr>
            <a:graphicFrameLocks noChangeAspect="1"/>
          </p:cNvGraphicFramePr>
          <p:nvPr/>
        </p:nvGraphicFramePr>
        <p:xfrm>
          <a:off x="2592040" y="1403573"/>
          <a:ext cx="500063" cy="792162"/>
        </p:xfrm>
        <a:graphic>
          <a:graphicData uri="http://schemas.openxmlformats.org/presentationml/2006/ole">
            <p:oleObj spid="_x0000_s61445" name="Формула" r:id="rId6" imgW="228600" imgH="393480" progId="Equation.3">
              <p:embed/>
            </p:oleObj>
          </a:graphicData>
        </a:graphic>
      </p:graphicFrame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7272560" y="1331565"/>
          <a:ext cx="500063" cy="792162"/>
        </p:xfrm>
        <a:graphic>
          <a:graphicData uri="http://schemas.openxmlformats.org/presentationml/2006/ole">
            <p:oleObj spid="_x0000_s61446" name="Формула" r:id="rId7" imgW="228600" imgH="393480" progId="Equation.3">
              <p:embed/>
            </p:oleObj>
          </a:graphicData>
        </a:graphic>
      </p:graphicFrame>
      <p:graphicFrame>
        <p:nvGraphicFramePr>
          <p:cNvPr id="61447" name="Object 7"/>
          <p:cNvGraphicFramePr>
            <a:graphicFrameLocks noChangeAspect="1"/>
          </p:cNvGraphicFramePr>
          <p:nvPr/>
        </p:nvGraphicFramePr>
        <p:xfrm>
          <a:off x="2448024" y="5652045"/>
          <a:ext cx="864096" cy="1368840"/>
        </p:xfrm>
        <a:graphic>
          <a:graphicData uri="http://schemas.openxmlformats.org/presentationml/2006/ole">
            <p:oleObj spid="_x0000_s61447" name="Формула" r:id="rId8" imgW="228600" imgH="393480" progId="Equation.3">
              <p:embed/>
            </p:oleObj>
          </a:graphicData>
        </a:graphic>
      </p:graphicFrame>
      <p:graphicFrame>
        <p:nvGraphicFramePr>
          <p:cNvPr id="61448" name="Object 8"/>
          <p:cNvGraphicFramePr>
            <a:graphicFrameLocks noChangeAspect="1"/>
          </p:cNvGraphicFramePr>
          <p:nvPr/>
        </p:nvGraphicFramePr>
        <p:xfrm>
          <a:off x="4608264" y="5671633"/>
          <a:ext cx="792088" cy="1368710"/>
        </p:xfrm>
        <a:graphic>
          <a:graphicData uri="http://schemas.openxmlformats.org/presentationml/2006/ole">
            <p:oleObj spid="_x0000_s61448" name="Формула" r:id="rId9" imgW="228600" imgH="393480" progId="Equation.3">
              <p:embed/>
            </p:oleObj>
          </a:graphicData>
        </a:graphic>
      </p:graphicFrame>
      <p:graphicFrame>
        <p:nvGraphicFramePr>
          <p:cNvPr id="61449" name="Object 9"/>
          <p:cNvGraphicFramePr>
            <a:graphicFrameLocks noChangeAspect="1"/>
          </p:cNvGraphicFramePr>
          <p:nvPr/>
        </p:nvGraphicFramePr>
        <p:xfrm>
          <a:off x="6840512" y="5652045"/>
          <a:ext cx="792088" cy="1357085"/>
        </p:xfrm>
        <a:graphic>
          <a:graphicData uri="http://schemas.openxmlformats.org/presentationml/2006/ole">
            <p:oleObj spid="_x0000_s61449" name="Формула" r:id="rId10" imgW="228600" imgH="393480" progId="Equation.3">
              <p:embed/>
            </p:oleObj>
          </a:graphicData>
        </a:graphic>
      </p:graphicFrame>
      <p:graphicFrame>
        <p:nvGraphicFramePr>
          <p:cNvPr id="61450" name="Object 10"/>
          <p:cNvGraphicFramePr>
            <a:graphicFrameLocks noChangeAspect="1"/>
          </p:cNvGraphicFramePr>
          <p:nvPr/>
        </p:nvGraphicFramePr>
        <p:xfrm>
          <a:off x="3528144" y="6228109"/>
          <a:ext cx="720079" cy="504056"/>
        </p:xfrm>
        <a:graphic>
          <a:graphicData uri="http://schemas.openxmlformats.org/presentationml/2006/ole">
            <p:oleObj spid="_x0000_s61450" name="Формула" r:id="rId11" imgW="126720" imgH="75960" progId="Equation.3">
              <p:embed/>
            </p:oleObj>
          </a:graphicData>
        </a:graphic>
      </p:graphicFrame>
      <p:graphicFrame>
        <p:nvGraphicFramePr>
          <p:cNvPr id="61451" name="Object 11"/>
          <p:cNvGraphicFramePr>
            <a:graphicFrameLocks noChangeAspect="1"/>
          </p:cNvGraphicFramePr>
          <p:nvPr/>
        </p:nvGraphicFramePr>
        <p:xfrm>
          <a:off x="5832475" y="6143625"/>
          <a:ext cx="720725" cy="673100"/>
        </p:xfrm>
        <a:graphic>
          <a:graphicData uri="http://schemas.openxmlformats.org/presentationml/2006/ole">
            <p:oleObj spid="_x0000_s61451" name="Формула" r:id="rId12" imgW="126720" imgH="101520" progId="Equation.3">
              <p:embed/>
            </p:oleObj>
          </a:graphicData>
        </a:graphic>
      </p:graphicFrame>
      <p:graphicFrame>
        <p:nvGraphicFramePr>
          <p:cNvPr id="61452" name="Object 12"/>
          <p:cNvGraphicFramePr>
            <a:graphicFrameLocks noChangeAspect="1"/>
          </p:cNvGraphicFramePr>
          <p:nvPr/>
        </p:nvGraphicFramePr>
        <p:xfrm>
          <a:off x="7766050" y="6122988"/>
          <a:ext cx="1100138" cy="701675"/>
        </p:xfrm>
        <a:graphic>
          <a:graphicData uri="http://schemas.openxmlformats.org/presentationml/2006/ole">
            <p:oleObj spid="_x0000_s61452" name="Формула" r:id="rId13" imgW="317160" imgH="203040" progId="Equation.3">
              <p:embed/>
            </p:oleObj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47824" y="467469"/>
            <a:ext cx="9069387" cy="1260475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Сложение и вычитание дробей.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832" y="1475581"/>
            <a:ext cx="8643998" cy="2232248"/>
          </a:xfrm>
        </p:spPr>
        <p:txBody>
          <a:bodyPr/>
          <a:lstStyle/>
          <a:p>
            <a:pPr marL="742950" indent="-742950">
              <a:buFontTx/>
              <a:buAutoNum type="arabicPeriod"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сложении дробей с одинаковыми знаменателями </a:t>
            </a:r>
            <a:r>
              <a:rPr lang="ru-RU" sz="36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числители складывают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знаменатель оставляют тот же.</a:t>
            </a:r>
          </a:p>
          <a:p>
            <a:pPr marL="742950" indent="-742950">
              <a:buAutoNum type="arabicPeriod"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вычитании дробей с одинаковыми знаменателями из </a:t>
            </a:r>
            <a:r>
              <a:rPr lang="ru-RU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числителя первой дроби вычитают числитель второй дроби</a:t>
            </a:r>
            <a:r>
              <a:rPr lang="ru-RU" sz="3600" b="1" i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 знаменатель оставляют тот же.</a:t>
            </a:r>
          </a:p>
          <a:p>
            <a:pPr>
              <a:buFontTx/>
              <a:buNone/>
            </a:pPr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8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395461"/>
            <a:ext cx="9069387" cy="1260475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Сокращение  дробей.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11920" y="1763613"/>
            <a:ext cx="6838667" cy="8651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36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бы сократить дробь нужно:</a:t>
            </a:r>
          </a:p>
          <a:p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95896" y="2627709"/>
            <a:ext cx="7819898" cy="1122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1) Умножить числитель и знаменатель 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дроби на одно и то же число;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5896" y="3923853"/>
            <a:ext cx="7794698" cy="1122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2) Разделить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числитель и знаменатель 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дроби на одно и то же число;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67904" y="5219997"/>
            <a:ext cx="7794698" cy="1380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Разделить числитель и знаменатель 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дроби на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любые числа;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11" grpId="0"/>
      <p:bldP spid="12" grpId="0"/>
      <p:bldP spid="12" grpId="1"/>
      <p:bldP spid="13" grpId="0"/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Сократите дроби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54301" name="Object 29"/>
          <p:cNvGraphicFramePr>
            <a:graphicFrameLocks noChangeAspect="1"/>
          </p:cNvGraphicFramePr>
          <p:nvPr/>
        </p:nvGraphicFramePr>
        <p:xfrm>
          <a:off x="0" y="3874334"/>
          <a:ext cx="126008" cy="241490"/>
        </p:xfrm>
        <a:graphic>
          <a:graphicData uri="http://schemas.openxmlformats.org/presentationml/2006/ole">
            <p:oleObj spid="_x0000_s9219" name="Формула" r:id="rId3" imgW="114151" imgH="215619" progId="Equation.3">
              <p:embed/>
            </p:oleObj>
          </a:graphicData>
        </a:graphic>
      </p:graphicFrame>
      <p:sp>
        <p:nvSpPr>
          <p:cNvPr id="54305" name="Rectangle 33"/>
          <p:cNvSpPr>
            <a:spLocks noChangeArrowheads="1"/>
          </p:cNvSpPr>
          <p:nvPr/>
        </p:nvSpPr>
        <p:spPr bwMode="auto">
          <a:xfrm>
            <a:off x="0" y="4123264"/>
            <a:ext cx="293325" cy="28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0794" tIns="50397" rIns="100794" bIns="50397" anchor="ctr">
            <a:spAutoFit/>
          </a:bodyPr>
          <a:lstStyle/>
          <a:p>
            <a:r>
              <a:rPr lang="ru-RU" sz="1300" dirty="0">
                <a:cs typeface="Times New Roman" pitchFamily="18" charset="0"/>
              </a:rPr>
              <a:t> </a:t>
            </a:r>
            <a:r>
              <a:rPr lang="ru-RU" sz="1200" dirty="0"/>
              <a:t> </a:t>
            </a:r>
            <a:endParaRPr lang="ru-RU" dirty="0">
              <a:latin typeface="Arial" charset="0"/>
            </a:endParaRPr>
          </a:p>
        </p:txBody>
      </p:sp>
      <p:graphicFrame>
        <p:nvGraphicFramePr>
          <p:cNvPr id="54310" name="Object 38"/>
          <p:cNvGraphicFramePr>
            <a:graphicFrameLocks noChangeAspect="1"/>
          </p:cNvGraphicFramePr>
          <p:nvPr/>
        </p:nvGraphicFramePr>
        <p:xfrm>
          <a:off x="5256336" y="2555701"/>
          <a:ext cx="312738" cy="795338"/>
        </p:xfrm>
        <a:graphic>
          <a:graphicData uri="http://schemas.openxmlformats.org/presentationml/2006/ole">
            <p:oleObj spid="_x0000_s9220" name="Формула" r:id="rId4" imgW="152280" imgH="393480" progId="Equation.3">
              <p:embed/>
            </p:oleObj>
          </a:graphicData>
        </a:graphic>
      </p:graphicFrame>
      <p:sp>
        <p:nvSpPr>
          <p:cNvPr id="54319" name="Rectangle 47"/>
          <p:cNvSpPr>
            <a:spLocks noChangeArrowheads="1"/>
          </p:cNvSpPr>
          <p:nvPr/>
        </p:nvSpPr>
        <p:spPr bwMode="auto">
          <a:xfrm>
            <a:off x="6048424" y="3635821"/>
            <a:ext cx="435993" cy="28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0794" tIns="50397" rIns="100794" bIns="50397" anchor="ctr">
            <a:spAutoFit/>
          </a:bodyPr>
          <a:lstStyle/>
          <a:p>
            <a:r>
              <a:rPr lang="ru-RU" sz="1300" dirty="0">
                <a:cs typeface="Times New Roman" pitchFamily="18" charset="0"/>
              </a:rPr>
              <a:t>     </a:t>
            </a:r>
            <a:endParaRPr lang="ru-RU" dirty="0">
              <a:latin typeface="Arial" charset="0"/>
            </a:endParaRPr>
          </a:p>
        </p:txBody>
      </p:sp>
      <p:sp>
        <p:nvSpPr>
          <p:cNvPr id="54329" name="Rectangle 57"/>
          <p:cNvSpPr>
            <a:spLocks noChangeArrowheads="1"/>
          </p:cNvSpPr>
          <p:nvPr/>
        </p:nvSpPr>
        <p:spPr bwMode="auto">
          <a:xfrm>
            <a:off x="0" y="3384891"/>
            <a:ext cx="203621" cy="35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0794" tIns="50397" rIns="100794" bIns="50397" anchor="ctr">
            <a:spAutoFit/>
          </a:bodyPr>
          <a:lstStyle/>
          <a:p>
            <a:endParaRPr lang="ru-RU"/>
          </a:p>
        </p:txBody>
      </p:sp>
      <p:sp>
        <p:nvSpPr>
          <p:cNvPr id="54331" name="Rectangle 59"/>
          <p:cNvSpPr>
            <a:spLocks noChangeArrowheads="1"/>
          </p:cNvSpPr>
          <p:nvPr/>
        </p:nvSpPr>
        <p:spPr bwMode="auto">
          <a:xfrm>
            <a:off x="0" y="3384891"/>
            <a:ext cx="203621" cy="35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0794" tIns="50397" rIns="100794" bIns="50397" anchor="ctr">
            <a:spAutoFit/>
          </a:bodyPr>
          <a:lstStyle/>
          <a:p>
            <a:endParaRPr lang="ru-RU"/>
          </a:p>
        </p:txBody>
      </p:sp>
      <p:sp>
        <p:nvSpPr>
          <p:cNvPr id="54333" name="Rectangle 61"/>
          <p:cNvSpPr>
            <a:spLocks noChangeArrowheads="1"/>
          </p:cNvSpPr>
          <p:nvPr/>
        </p:nvSpPr>
        <p:spPr bwMode="auto">
          <a:xfrm>
            <a:off x="0" y="3384891"/>
            <a:ext cx="203621" cy="35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0794" tIns="50397" rIns="100794" bIns="50397" anchor="ctr">
            <a:spAutoFit/>
          </a:bodyPr>
          <a:lstStyle/>
          <a:p>
            <a:endParaRPr lang="ru-RU"/>
          </a:p>
        </p:txBody>
      </p:sp>
      <p:sp>
        <p:nvSpPr>
          <p:cNvPr id="54335" name="Rectangle 63"/>
          <p:cNvSpPr>
            <a:spLocks noChangeArrowheads="1"/>
          </p:cNvSpPr>
          <p:nvPr/>
        </p:nvSpPr>
        <p:spPr bwMode="auto">
          <a:xfrm>
            <a:off x="0" y="3384891"/>
            <a:ext cx="203621" cy="35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0794" tIns="50397" rIns="100794" bIns="50397" anchor="ctr">
            <a:spAutoFit/>
          </a:bodyPr>
          <a:lstStyle/>
          <a:p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871960" y="1547589"/>
            <a:ext cx="2154757" cy="675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9900"/>
                </a:solidFill>
                <a:latin typeface="Monotype Corsiva" pitchFamily="66" charset="0"/>
              </a:rPr>
              <a:t>1 вариант</a:t>
            </a:r>
            <a:endParaRPr lang="ru-RU" sz="4000" b="1" dirty="0">
              <a:solidFill>
                <a:srgbClr val="009900"/>
              </a:solidFill>
              <a:latin typeface="Monotype Corsiva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92440" y="1547589"/>
            <a:ext cx="2154757" cy="675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9900"/>
                </a:solidFill>
                <a:latin typeface="Monotype Corsiva" pitchFamily="66" charset="0"/>
              </a:rPr>
              <a:t>2 вариант</a:t>
            </a:r>
            <a:endParaRPr lang="ru-RU" sz="4000" b="1" dirty="0">
              <a:solidFill>
                <a:srgbClr val="009900"/>
              </a:solidFill>
              <a:latin typeface="Monotype Corsiva" pitchFamily="66" charset="0"/>
            </a:endParaRPr>
          </a:p>
        </p:txBody>
      </p:sp>
      <p:graphicFrame>
        <p:nvGraphicFramePr>
          <p:cNvPr id="48" name="Таблица 47"/>
          <p:cNvGraphicFramePr>
            <a:graphicFrameLocks noGrp="1"/>
          </p:cNvGraphicFramePr>
          <p:nvPr/>
        </p:nvGraphicFramePr>
        <p:xfrm>
          <a:off x="791840" y="2411685"/>
          <a:ext cx="828092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/>
                <a:gridCol w="414046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49" name="Прямоугольник 48"/>
          <p:cNvSpPr/>
          <p:nvPr/>
        </p:nvSpPr>
        <p:spPr bwMode="auto">
          <a:xfrm>
            <a:off x="1007864" y="2555701"/>
            <a:ext cx="504056" cy="864096"/>
          </a:xfrm>
          <a:prstGeom prst="rect">
            <a:avLst/>
          </a:prstGeom>
          <a:solidFill>
            <a:srgbClr val="F49AD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1799952" y="2555701"/>
            <a:ext cx="504056" cy="864096"/>
          </a:xfrm>
          <a:prstGeom prst="rect">
            <a:avLst/>
          </a:prstGeom>
          <a:solidFill>
            <a:srgbClr val="F49AD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1" name="Прямоугольник 50"/>
          <p:cNvSpPr/>
          <p:nvPr/>
        </p:nvSpPr>
        <p:spPr bwMode="auto">
          <a:xfrm>
            <a:off x="2592040" y="2555701"/>
            <a:ext cx="504056" cy="864096"/>
          </a:xfrm>
          <a:prstGeom prst="rect">
            <a:avLst/>
          </a:prstGeom>
          <a:solidFill>
            <a:srgbClr val="F49AD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2" name="Прямоугольник 51"/>
          <p:cNvSpPr/>
          <p:nvPr/>
        </p:nvSpPr>
        <p:spPr bwMode="auto">
          <a:xfrm>
            <a:off x="3384128" y="2555701"/>
            <a:ext cx="504056" cy="864096"/>
          </a:xfrm>
          <a:prstGeom prst="rect">
            <a:avLst/>
          </a:prstGeom>
          <a:solidFill>
            <a:srgbClr val="F49AD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3" name="Прямоугольник 52"/>
          <p:cNvSpPr/>
          <p:nvPr/>
        </p:nvSpPr>
        <p:spPr bwMode="auto">
          <a:xfrm>
            <a:off x="4176216" y="2555701"/>
            <a:ext cx="504056" cy="864096"/>
          </a:xfrm>
          <a:prstGeom prst="rect">
            <a:avLst/>
          </a:prstGeom>
          <a:solidFill>
            <a:srgbClr val="F49AD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5184328" y="2555701"/>
            <a:ext cx="504056" cy="864096"/>
          </a:xfrm>
          <a:prstGeom prst="rect">
            <a:avLst/>
          </a:prstGeom>
          <a:solidFill>
            <a:srgbClr val="F49AD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5" name="Прямоугольник 54"/>
          <p:cNvSpPr/>
          <p:nvPr/>
        </p:nvSpPr>
        <p:spPr bwMode="auto">
          <a:xfrm>
            <a:off x="5976416" y="2555701"/>
            <a:ext cx="504056" cy="864096"/>
          </a:xfrm>
          <a:prstGeom prst="rect">
            <a:avLst/>
          </a:prstGeom>
          <a:solidFill>
            <a:srgbClr val="F49AD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6768504" y="2555701"/>
            <a:ext cx="504056" cy="864096"/>
          </a:xfrm>
          <a:prstGeom prst="rect">
            <a:avLst/>
          </a:prstGeom>
          <a:solidFill>
            <a:srgbClr val="F49AD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7560592" y="2555701"/>
            <a:ext cx="504056" cy="864096"/>
          </a:xfrm>
          <a:prstGeom prst="rect">
            <a:avLst/>
          </a:prstGeom>
          <a:solidFill>
            <a:srgbClr val="F49AD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8" name="Прямоугольник 57"/>
          <p:cNvSpPr/>
          <p:nvPr/>
        </p:nvSpPr>
        <p:spPr bwMode="auto">
          <a:xfrm>
            <a:off x="8352680" y="2555701"/>
            <a:ext cx="504056" cy="864096"/>
          </a:xfrm>
          <a:prstGeom prst="rect">
            <a:avLst/>
          </a:prstGeom>
          <a:solidFill>
            <a:srgbClr val="F49AD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graphicFrame>
        <p:nvGraphicFramePr>
          <p:cNvPr id="9243" name="Object 27"/>
          <p:cNvGraphicFramePr>
            <a:graphicFrameLocks noChangeAspect="1"/>
          </p:cNvGraphicFramePr>
          <p:nvPr/>
        </p:nvGraphicFramePr>
        <p:xfrm>
          <a:off x="5256336" y="2627709"/>
          <a:ext cx="312738" cy="795338"/>
        </p:xfrm>
        <a:graphic>
          <a:graphicData uri="http://schemas.openxmlformats.org/presentationml/2006/ole">
            <p:oleObj spid="_x0000_s9243" name="Формула" r:id="rId5" imgW="152280" imgH="393480" progId="Equation.3">
              <p:embed/>
            </p:oleObj>
          </a:graphicData>
        </a:graphic>
      </p:graphicFrame>
      <p:graphicFrame>
        <p:nvGraphicFramePr>
          <p:cNvPr id="9244" name="Object 28"/>
          <p:cNvGraphicFramePr>
            <a:graphicFrameLocks noChangeAspect="1"/>
          </p:cNvGraphicFramePr>
          <p:nvPr/>
        </p:nvGraphicFramePr>
        <p:xfrm>
          <a:off x="5995988" y="2627313"/>
          <a:ext cx="417512" cy="795337"/>
        </p:xfrm>
        <a:graphic>
          <a:graphicData uri="http://schemas.openxmlformats.org/presentationml/2006/ole">
            <p:oleObj spid="_x0000_s9244" name="Формула" r:id="rId6" imgW="203040" imgH="393480" progId="Equation.3">
              <p:embed/>
            </p:oleObj>
          </a:graphicData>
        </a:graphic>
      </p:graphicFrame>
      <p:graphicFrame>
        <p:nvGraphicFramePr>
          <p:cNvPr id="9245" name="Object 29"/>
          <p:cNvGraphicFramePr>
            <a:graphicFrameLocks noChangeAspect="1"/>
          </p:cNvGraphicFramePr>
          <p:nvPr/>
        </p:nvGraphicFramePr>
        <p:xfrm>
          <a:off x="6768504" y="2627709"/>
          <a:ext cx="417513" cy="795338"/>
        </p:xfrm>
        <a:graphic>
          <a:graphicData uri="http://schemas.openxmlformats.org/presentationml/2006/ole">
            <p:oleObj spid="_x0000_s9245" name="Формула" r:id="rId7" imgW="203040" imgH="393480" progId="Equation.3">
              <p:embed/>
            </p:oleObj>
          </a:graphicData>
        </a:graphic>
      </p:graphicFrame>
      <p:graphicFrame>
        <p:nvGraphicFramePr>
          <p:cNvPr id="9246" name="Object 30"/>
          <p:cNvGraphicFramePr>
            <a:graphicFrameLocks noChangeAspect="1"/>
          </p:cNvGraphicFramePr>
          <p:nvPr/>
        </p:nvGraphicFramePr>
        <p:xfrm>
          <a:off x="7567613" y="2627313"/>
          <a:ext cx="442912" cy="795337"/>
        </p:xfrm>
        <a:graphic>
          <a:graphicData uri="http://schemas.openxmlformats.org/presentationml/2006/ole">
            <p:oleObj spid="_x0000_s9246" name="Формула" r:id="rId8" imgW="215640" imgH="393480" progId="Equation.3">
              <p:embed/>
            </p:oleObj>
          </a:graphicData>
        </a:graphic>
      </p:graphicFrame>
      <p:graphicFrame>
        <p:nvGraphicFramePr>
          <p:cNvPr id="9247" name="Object 31"/>
          <p:cNvGraphicFramePr>
            <a:graphicFrameLocks noChangeAspect="1"/>
          </p:cNvGraphicFramePr>
          <p:nvPr/>
        </p:nvGraphicFramePr>
        <p:xfrm>
          <a:off x="8372475" y="2627313"/>
          <a:ext cx="417513" cy="795337"/>
        </p:xfrm>
        <a:graphic>
          <a:graphicData uri="http://schemas.openxmlformats.org/presentationml/2006/ole">
            <p:oleObj spid="_x0000_s9247" name="Формула" r:id="rId9" imgW="203040" imgH="393480" progId="Equation.3">
              <p:embed/>
            </p:oleObj>
          </a:graphicData>
        </a:graphic>
      </p:graphicFrame>
      <p:graphicFrame>
        <p:nvGraphicFramePr>
          <p:cNvPr id="9248" name="Object 32"/>
          <p:cNvGraphicFramePr>
            <a:graphicFrameLocks noChangeAspect="1"/>
          </p:cNvGraphicFramePr>
          <p:nvPr/>
        </p:nvGraphicFramePr>
        <p:xfrm>
          <a:off x="4170363" y="2627313"/>
          <a:ext cx="469900" cy="795337"/>
        </p:xfrm>
        <a:graphic>
          <a:graphicData uri="http://schemas.openxmlformats.org/presentationml/2006/ole">
            <p:oleObj spid="_x0000_s9248" name="Формула" r:id="rId10" imgW="228600" imgH="393480" progId="Equation.3">
              <p:embed/>
            </p:oleObj>
          </a:graphicData>
        </a:graphic>
      </p:graphicFrame>
      <p:graphicFrame>
        <p:nvGraphicFramePr>
          <p:cNvPr id="9249" name="Object 33"/>
          <p:cNvGraphicFramePr>
            <a:graphicFrameLocks noChangeAspect="1"/>
          </p:cNvGraphicFramePr>
          <p:nvPr/>
        </p:nvGraphicFramePr>
        <p:xfrm>
          <a:off x="3378200" y="2627313"/>
          <a:ext cx="468313" cy="795337"/>
        </p:xfrm>
        <a:graphic>
          <a:graphicData uri="http://schemas.openxmlformats.org/presentationml/2006/ole">
            <p:oleObj spid="_x0000_s9249" name="Формула" r:id="rId11" imgW="228600" imgH="393480" progId="Equation.3">
              <p:embed/>
            </p:oleObj>
          </a:graphicData>
        </a:graphic>
      </p:graphicFrame>
      <p:graphicFrame>
        <p:nvGraphicFramePr>
          <p:cNvPr id="9250" name="Object 34"/>
          <p:cNvGraphicFramePr>
            <a:graphicFrameLocks noChangeAspect="1"/>
          </p:cNvGraphicFramePr>
          <p:nvPr/>
        </p:nvGraphicFramePr>
        <p:xfrm>
          <a:off x="2611438" y="2627313"/>
          <a:ext cx="417512" cy="795337"/>
        </p:xfrm>
        <a:graphic>
          <a:graphicData uri="http://schemas.openxmlformats.org/presentationml/2006/ole">
            <p:oleObj spid="_x0000_s9250" name="Формула" r:id="rId12" imgW="203040" imgH="393480" progId="Equation.3">
              <p:embed/>
            </p:oleObj>
          </a:graphicData>
        </a:graphic>
      </p:graphicFrame>
      <p:graphicFrame>
        <p:nvGraphicFramePr>
          <p:cNvPr id="9251" name="Object 35"/>
          <p:cNvGraphicFramePr>
            <a:graphicFrameLocks noChangeAspect="1"/>
          </p:cNvGraphicFramePr>
          <p:nvPr/>
        </p:nvGraphicFramePr>
        <p:xfrm>
          <a:off x="1819275" y="2627313"/>
          <a:ext cx="417513" cy="795337"/>
        </p:xfrm>
        <a:graphic>
          <a:graphicData uri="http://schemas.openxmlformats.org/presentationml/2006/ole">
            <p:oleObj spid="_x0000_s9251" name="Формула" r:id="rId13" imgW="203040" imgH="393480" progId="Equation.3">
              <p:embed/>
            </p:oleObj>
          </a:graphicData>
        </a:graphic>
      </p:graphicFrame>
      <p:graphicFrame>
        <p:nvGraphicFramePr>
          <p:cNvPr id="9252" name="Object 36"/>
          <p:cNvGraphicFramePr>
            <a:graphicFrameLocks noChangeAspect="1"/>
          </p:cNvGraphicFramePr>
          <p:nvPr/>
        </p:nvGraphicFramePr>
        <p:xfrm>
          <a:off x="1079872" y="2627709"/>
          <a:ext cx="312737" cy="795337"/>
        </p:xfrm>
        <a:graphic>
          <a:graphicData uri="http://schemas.openxmlformats.org/presentationml/2006/ole">
            <p:oleObj spid="_x0000_s9252" name="Формула" r:id="rId14" imgW="152280" imgH="393480" progId="Equation.3">
              <p:embed/>
            </p:oleObj>
          </a:graphicData>
        </a:graphic>
      </p:graphicFrame>
      <p:sp>
        <p:nvSpPr>
          <p:cNvPr id="69" name="Прямоугольник 68"/>
          <p:cNvSpPr/>
          <p:nvPr/>
        </p:nvSpPr>
        <p:spPr bwMode="auto">
          <a:xfrm>
            <a:off x="1007864" y="4211885"/>
            <a:ext cx="504056" cy="864096"/>
          </a:xfrm>
          <a:prstGeom prst="rect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70" name="Прямоугольник 69"/>
          <p:cNvSpPr/>
          <p:nvPr/>
        </p:nvSpPr>
        <p:spPr bwMode="auto">
          <a:xfrm>
            <a:off x="1727944" y="4211885"/>
            <a:ext cx="504056" cy="864096"/>
          </a:xfrm>
          <a:prstGeom prst="rect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71" name="Прямоугольник 70"/>
          <p:cNvSpPr/>
          <p:nvPr/>
        </p:nvSpPr>
        <p:spPr bwMode="auto">
          <a:xfrm>
            <a:off x="2592040" y="4211885"/>
            <a:ext cx="504056" cy="864096"/>
          </a:xfrm>
          <a:prstGeom prst="rect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72" name="Прямоугольник 71"/>
          <p:cNvSpPr/>
          <p:nvPr/>
        </p:nvSpPr>
        <p:spPr bwMode="auto">
          <a:xfrm>
            <a:off x="3384128" y="4211885"/>
            <a:ext cx="504056" cy="864096"/>
          </a:xfrm>
          <a:prstGeom prst="rect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73" name="Прямоугольник 72"/>
          <p:cNvSpPr/>
          <p:nvPr/>
        </p:nvSpPr>
        <p:spPr bwMode="auto">
          <a:xfrm>
            <a:off x="4176216" y="4211885"/>
            <a:ext cx="504056" cy="864096"/>
          </a:xfrm>
          <a:prstGeom prst="rect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5184328" y="4211885"/>
            <a:ext cx="504056" cy="864096"/>
          </a:xfrm>
          <a:prstGeom prst="rect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75" name="Прямоугольник 74"/>
          <p:cNvSpPr/>
          <p:nvPr/>
        </p:nvSpPr>
        <p:spPr bwMode="auto">
          <a:xfrm>
            <a:off x="5976416" y="4211885"/>
            <a:ext cx="504056" cy="864096"/>
          </a:xfrm>
          <a:prstGeom prst="rect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76" name="Прямоугольник 75"/>
          <p:cNvSpPr/>
          <p:nvPr/>
        </p:nvSpPr>
        <p:spPr bwMode="auto">
          <a:xfrm>
            <a:off x="6768504" y="4211885"/>
            <a:ext cx="504056" cy="864096"/>
          </a:xfrm>
          <a:prstGeom prst="rect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77" name="Прямоугольник 76"/>
          <p:cNvSpPr/>
          <p:nvPr/>
        </p:nvSpPr>
        <p:spPr bwMode="auto">
          <a:xfrm>
            <a:off x="7560592" y="4211885"/>
            <a:ext cx="504056" cy="864096"/>
          </a:xfrm>
          <a:prstGeom prst="rect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78" name="Прямоугольник 77"/>
          <p:cNvSpPr/>
          <p:nvPr/>
        </p:nvSpPr>
        <p:spPr bwMode="auto">
          <a:xfrm>
            <a:off x="8352680" y="4211885"/>
            <a:ext cx="504056" cy="864096"/>
          </a:xfrm>
          <a:prstGeom prst="rect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cxnSp>
        <p:nvCxnSpPr>
          <p:cNvPr id="83" name="Прямая со стрелкой 82"/>
          <p:cNvCxnSpPr/>
          <p:nvPr/>
        </p:nvCxnSpPr>
        <p:spPr bwMode="auto">
          <a:xfrm>
            <a:off x="1223888" y="3419797"/>
            <a:ext cx="0" cy="7200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4" name="Прямая со стрелкой 83"/>
          <p:cNvCxnSpPr/>
          <p:nvPr/>
        </p:nvCxnSpPr>
        <p:spPr bwMode="auto">
          <a:xfrm>
            <a:off x="2015976" y="3419797"/>
            <a:ext cx="0" cy="7200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5" name="Прямая со стрелкой 84"/>
          <p:cNvCxnSpPr/>
          <p:nvPr/>
        </p:nvCxnSpPr>
        <p:spPr bwMode="auto">
          <a:xfrm>
            <a:off x="2808064" y="3419797"/>
            <a:ext cx="0" cy="7200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6" name="Прямая со стрелкой 85"/>
          <p:cNvCxnSpPr/>
          <p:nvPr/>
        </p:nvCxnSpPr>
        <p:spPr bwMode="auto">
          <a:xfrm>
            <a:off x="3600152" y="3419797"/>
            <a:ext cx="0" cy="7200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Прямая со стрелкой 86"/>
          <p:cNvCxnSpPr/>
          <p:nvPr/>
        </p:nvCxnSpPr>
        <p:spPr bwMode="auto">
          <a:xfrm>
            <a:off x="4392240" y="3419797"/>
            <a:ext cx="0" cy="7200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Прямая со стрелкой 87"/>
          <p:cNvCxnSpPr/>
          <p:nvPr/>
        </p:nvCxnSpPr>
        <p:spPr bwMode="auto">
          <a:xfrm>
            <a:off x="5400352" y="3419797"/>
            <a:ext cx="0" cy="7200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Прямая со стрелкой 88"/>
          <p:cNvCxnSpPr/>
          <p:nvPr/>
        </p:nvCxnSpPr>
        <p:spPr bwMode="auto">
          <a:xfrm>
            <a:off x="6192440" y="3419797"/>
            <a:ext cx="0" cy="7200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Прямая со стрелкой 89"/>
          <p:cNvCxnSpPr/>
          <p:nvPr/>
        </p:nvCxnSpPr>
        <p:spPr bwMode="auto">
          <a:xfrm>
            <a:off x="6984528" y="3419797"/>
            <a:ext cx="0" cy="7200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Прямая со стрелкой 90"/>
          <p:cNvCxnSpPr/>
          <p:nvPr/>
        </p:nvCxnSpPr>
        <p:spPr bwMode="auto">
          <a:xfrm>
            <a:off x="7776616" y="3419797"/>
            <a:ext cx="0" cy="7200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Прямая со стрелкой 91"/>
          <p:cNvCxnSpPr/>
          <p:nvPr/>
        </p:nvCxnSpPr>
        <p:spPr bwMode="auto">
          <a:xfrm>
            <a:off x="8568704" y="3419797"/>
            <a:ext cx="0" cy="7200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9253" name="Object 37"/>
          <p:cNvGraphicFramePr>
            <a:graphicFrameLocks noChangeAspect="1"/>
          </p:cNvGraphicFramePr>
          <p:nvPr/>
        </p:nvGraphicFramePr>
        <p:xfrm>
          <a:off x="1079872" y="4283893"/>
          <a:ext cx="312738" cy="795337"/>
        </p:xfrm>
        <a:graphic>
          <a:graphicData uri="http://schemas.openxmlformats.org/presentationml/2006/ole">
            <p:oleObj spid="_x0000_s9253" name="Формула" r:id="rId15" imgW="152280" imgH="393480" progId="Equation.3">
              <p:embed/>
            </p:oleObj>
          </a:graphicData>
        </a:graphic>
      </p:graphicFrame>
      <p:graphicFrame>
        <p:nvGraphicFramePr>
          <p:cNvPr id="9254" name="Object 38"/>
          <p:cNvGraphicFramePr>
            <a:graphicFrameLocks noChangeAspect="1"/>
          </p:cNvGraphicFramePr>
          <p:nvPr/>
        </p:nvGraphicFramePr>
        <p:xfrm>
          <a:off x="3456136" y="4283893"/>
          <a:ext cx="312738" cy="795337"/>
        </p:xfrm>
        <a:graphic>
          <a:graphicData uri="http://schemas.openxmlformats.org/presentationml/2006/ole">
            <p:oleObj spid="_x0000_s9254" name="Формула" r:id="rId16" imgW="152280" imgH="393480" progId="Equation.3">
              <p:embed/>
            </p:oleObj>
          </a:graphicData>
        </a:graphic>
      </p:graphicFrame>
      <p:graphicFrame>
        <p:nvGraphicFramePr>
          <p:cNvPr id="9255" name="Object 39"/>
          <p:cNvGraphicFramePr>
            <a:graphicFrameLocks noChangeAspect="1"/>
          </p:cNvGraphicFramePr>
          <p:nvPr/>
        </p:nvGraphicFramePr>
        <p:xfrm>
          <a:off x="4260850" y="4284663"/>
          <a:ext cx="287338" cy="795337"/>
        </p:xfrm>
        <a:graphic>
          <a:graphicData uri="http://schemas.openxmlformats.org/presentationml/2006/ole">
            <p:oleObj spid="_x0000_s9255" name="Формула" r:id="rId17" imgW="139680" imgH="393480" progId="Equation.3">
              <p:embed/>
            </p:oleObj>
          </a:graphicData>
        </a:graphic>
      </p:graphicFrame>
      <p:graphicFrame>
        <p:nvGraphicFramePr>
          <p:cNvPr id="9256" name="Object 40"/>
          <p:cNvGraphicFramePr>
            <a:graphicFrameLocks noChangeAspect="1"/>
          </p:cNvGraphicFramePr>
          <p:nvPr/>
        </p:nvGraphicFramePr>
        <p:xfrm>
          <a:off x="5256336" y="4283893"/>
          <a:ext cx="312738" cy="795337"/>
        </p:xfrm>
        <a:graphic>
          <a:graphicData uri="http://schemas.openxmlformats.org/presentationml/2006/ole">
            <p:oleObj spid="_x0000_s9256" name="Формула" r:id="rId18" imgW="152280" imgH="393480" progId="Equation.3">
              <p:embed/>
            </p:oleObj>
          </a:graphicData>
        </a:graphic>
      </p:graphicFrame>
      <p:graphicFrame>
        <p:nvGraphicFramePr>
          <p:cNvPr id="9257" name="Object 41"/>
          <p:cNvGraphicFramePr>
            <a:graphicFrameLocks noChangeAspect="1"/>
          </p:cNvGraphicFramePr>
          <p:nvPr/>
        </p:nvGraphicFramePr>
        <p:xfrm>
          <a:off x="6061075" y="4284663"/>
          <a:ext cx="285750" cy="795337"/>
        </p:xfrm>
        <a:graphic>
          <a:graphicData uri="http://schemas.openxmlformats.org/presentationml/2006/ole">
            <p:oleObj spid="_x0000_s9257" name="Формула" r:id="rId19" imgW="139680" imgH="393480" progId="Equation.3">
              <p:embed/>
            </p:oleObj>
          </a:graphicData>
        </a:graphic>
      </p:graphicFrame>
      <p:graphicFrame>
        <p:nvGraphicFramePr>
          <p:cNvPr id="9258" name="Object 42"/>
          <p:cNvGraphicFramePr>
            <a:graphicFrameLocks noChangeAspect="1"/>
          </p:cNvGraphicFramePr>
          <p:nvPr/>
        </p:nvGraphicFramePr>
        <p:xfrm>
          <a:off x="6840512" y="4283893"/>
          <a:ext cx="312738" cy="795337"/>
        </p:xfrm>
        <a:graphic>
          <a:graphicData uri="http://schemas.openxmlformats.org/presentationml/2006/ole">
            <p:oleObj spid="_x0000_s9258" name="Формула" r:id="rId20" imgW="152280" imgH="393480" progId="Equation.3">
              <p:embed/>
            </p:oleObj>
          </a:graphicData>
        </a:graphic>
      </p:graphicFrame>
      <p:graphicFrame>
        <p:nvGraphicFramePr>
          <p:cNvPr id="9259" name="Object 43"/>
          <p:cNvGraphicFramePr>
            <a:graphicFrameLocks noChangeAspect="1"/>
          </p:cNvGraphicFramePr>
          <p:nvPr/>
        </p:nvGraphicFramePr>
        <p:xfrm>
          <a:off x="7645400" y="4284663"/>
          <a:ext cx="287338" cy="795337"/>
        </p:xfrm>
        <a:graphic>
          <a:graphicData uri="http://schemas.openxmlformats.org/presentationml/2006/ole">
            <p:oleObj spid="_x0000_s9259" name="Формула" r:id="rId21" imgW="139680" imgH="393480" progId="Equation.3">
              <p:embed/>
            </p:oleObj>
          </a:graphicData>
        </a:graphic>
      </p:graphicFrame>
      <p:graphicFrame>
        <p:nvGraphicFramePr>
          <p:cNvPr id="9260" name="Object 44"/>
          <p:cNvGraphicFramePr>
            <a:graphicFrameLocks noChangeAspect="1"/>
          </p:cNvGraphicFramePr>
          <p:nvPr/>
        </p:nvGraphicFramePr>
        <p:xfrm>
          <a:off x="8437563" y="4284663"/>
          <a:ext cx="285750" cy="795337"/>
        </p:xfrm>
        <a:graphic>
          <a:graphicData uri="http://schemas.openxmlformats.org/presentationml/2006/ole">
            <p:oleObj spid="_x0000_s9260" name="Формула" r:id="rId22" imgW="139680" imgH="393480" progId="Equation.3">
              <p:embed/>
            </p:oleObj>
          </a:graphicData>
        </a:graphic>
      </p:graphicFrame>
      <p:graphicFrame>
        <p:nvGraphicFramePr>
          <p:cNvPr id="9261" name="Object 45"/>
          <p:cNvGraphicFramePr>
            <a:graphicFrameLocks noChangeAspect="1"/>
          </p:cNvGraphicFramePr>
          <p:nvPr/>
        </p:nvGraphicFramePr>
        <p:xfrm>
          <a:off x="1799952" y="4283893"/>
          <a:ext cx="312737" cy="795337"/>
        </p:xfrm>
        <a:graphic>
          <a:graphicData uri="http://schemas.openxmlformats.org/presentationml/2006/ole">
            <p:oleObj spid="_x0000_s9261" name="Формула" r:id="rId23" imgW="152280" imgH="393480" progId="Equation.3">
              <p:embed/>
            </p:oleObj>
          </a:graphicData>
        </a:graphic>
      </p:graphicFrame>
      <p:graphicFrame>
        <p:nvGraphicFramePr>
          <p:cNvPr id="9262" name="Object 46"/>
          <p:cNvGraphicFramePr>
            <a:graphicFrameLocks noChangeAspect="1"/>
          </p:cNvGraphicFramePr>
          <p:nvPr/>
        </p:nvGraphicFramePr>
        <p:xfrm>
          <a:off x="2664048" y="4283893"/>
          <a:ext cx="312737" cy="795337"/>
        </p:xfrm>
        <a:graphic>
          <a:graphicData uri="http://schemas.openxmlformats.org/presentationml/2006/ole">
            <p:oleObj spid="_x0000_s9262" name="Формула" r:id="rId24" imgW="152280" imgH="393480" progId="Equation.3">
              <p:embed/>
            </p:oleObj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9387" cy="1260475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Критерии оценок:</a:t>
            </a:r>
            <a:endParaRPr lang="ru-RU" sz="4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1222" y="1851011"/>
            <a:ext cx="7715304" cy="3126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Нет ошибок   –   оценка «5»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ошибки     –    оценка «4»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2-3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ошибки  -    оценка«3»</a:t>
            </a:r>
          </a:p>
          <a:p>
            <a:endParaRPr lang="ru-RU" sz="3200" b="1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0b1197635fad11ce0756695010155c3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10080625" cy="7559675"/>
          </a:xfrm>
        </p:spPr>
      </p:pic>
      <p:pic>
        <p:nvPicPr>
          <p:cNvPr id="13" name="Шум дождя - звуковая фонограмм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887913" y="362743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47824" y="467469"/>
            <a:ext cx="9069387" cy="1260475"/>
          </a:xfrm>
        </p:spPr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Сложение и вычитание смешанных чисел.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832" y="2771725"/>
            <a:ext cx="8643998" cy="1872208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бы сложить (вычесть)  смешанные числа, надо</a:t>
            </a:r>
            <a:r>
              <a:rPr lang="ru-RU" sz="36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сначала сложить (вычесть) целые числа, а потом дроби.</a:t>
            </a:r>
            <a:endParaRPr lang="ru-RU" sz="36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Заголовок 49"/>
          <p:cNvSpPr>
            <a:spLocks noGrp="1"/>
          </p:cNvSpPr>
          <p:nvPr>
            <p:ph type="title"/>
          </p:nvPr>
        </p:nvSpPr>
        <p:spPr>
          <a:xfrm>
            <a:off x="503808" y="0"/>
            <a:ext cx="9069387" cy="1260475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Выполните действия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2" name="Содержимое 51"/>
          <p:cNvGraphicFramePr>
            <a:graphicFrameLocks noGrp="1"/>
          </p:cNvGraphicFramePr>
          <p:nvPr>
            <p:ph idx="1"/>
          </p:nvPr>
        </p:nvGraphicFramePr>
        <p:xfrm>
          <a:off x="503238" y="1768475"/>
          <a:ext cx="9069387" cy="3708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9069387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3" name="Таблица 52"/>
          <p:cNvGraphicFramePr>
            <a:graphicFrameLocks noGrp="1"/>
          </p:cNvGraphicFramePr>
          <p:nvPr/>
        </p:nvGraphicFramePr>
        <p:xfrm>
          <a:off x="647824" y="1043533"/>
          <a:ext cx="8856984" cy="6264696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8856984"/>
              </a:tblGrid>
              <a:tr h="62646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3870" name="Picture 7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333375"/>
          </a:xfrm>
          <a:prstGeom prst="rect">
            <a:avLst/>
          </a:prstGeom>
          <a:noFill/>
        </p:spPr>
      </p:pic>
      <p:pic>
        <p:nvPicPr>
          <p:cNvPr id="33867" name="Picture 7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333375"/>
          </a:xfrm>
          <a:prstGeom prst="rect">
            <a:avLst/>
          </a:prstGeom>
          <a:noFill/>
        </p:spPr>
      </p:pic>
      <p:pic>
        <p:nvPicPr>
          <p:cNvPr id="33866" name="Picture 7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333375"/>
          </a:xfrm>
          <a:prstGeom prst="rect">
            <a:avLst/>
          </a:prstGeom>
          <a:noFill/>
        </p:spPr>
      </p:pic>
      <p:pic>
        <p:nvPicPr>
          <p:cNvPr id="33863" name="Picture 7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333375"/>
          </a:xfrm>
          <a:prstGeom prst="rect">
            <a:avLst/>
          </a:prstGeom>
          <a:noFill/>
        </p:spPr>
      </p:pic>
      <p:pic>
        <p:nvPicPr>
          <p:cNvPr id="33862" name="Picture 7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342900"/>
          </a:xfrm>
          <a:prstGeom prst="rect">
            <a:avLst/>
          </a:prstGeom>
          <a:noFill/>
        </p:spPr>
      </p:pic>
      <p:pic>
        <p:nvPicPr>
          <p:cNvPr id="33859" name="Picture 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333375"/>
          </a:xfrm>
          <a:prstGeom prst="rect">
            <a:avLst/>
          </a:prstGeom>
          <a:noFill/>
        </p:spPr>
      </p:pic>
      <p:pic>
        <p:nvPicPr>
          <p:cNvPr id="33857" name="Picture 6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333375"/>
          </a:xfrm>
          <a:prstGeom prst="rect">
            <a:avLst/>
          </a:prstGeom>
          <a:noFill/>
        </p:spPr>
      </p:pic>
      <p:pic>
        <p:nvPicPr>
          <p:cNvPr id="33855" name="Picture 6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342900"/>
          </a:xfrm>
          <a:prstGeom prst="rect">
            <a:avLst/>
          </a:prstGeom>
          <a:noFill/>
        </p:spPr>
      </p:pic>
      <p:pic>
        <p:nvPicPr>
          <p:cNvPr id="33852" name="Picture 6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333375"/>
          </a:xfrm>
          <a:prstGeom prst="rect">
            <a:avLst/>
          </a:prstGeom>
          <a:noFill/>
        </p:spPr>
      </p:pic>
      <p:pic>
        <p:nvPicPr>
          <p:cNvPr id="33851" name="Picture 5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333375"/>
          </a:xfrm>
          <a:prstGeom prst="rect">
            <a:avLst/>
          </a:prstGeom>
          <a:noFill/>
        </p:spPr>
      </p:pic>
      <p:sp>
        <p:nvSpPr>
          <p:cNvPr id="33841" name="AutoShape 49"/>
          <p:cNvSpPr>
            <a:spLocks noChangeArrowheads="1"/>
          </p:cNvSpPr>
          <p:nvPr/>
        </p:nvSpPr>
        <p:spPr bwMode="auto">
          <a:xfrm>
            <a:off x="935856" y="1115541"/>
            <a:ext cx="1872208" cy="2099840"/>
          </a:xfrm>
          <a:prstGeom prst="rightArrow">
            <a:avLst>
              <a:gd name="adj1" fmla="val 50000"/>
              <a:gd name="adj2" fmla="val 29576"/>
            </a:avLst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3839" name="Rectangle 47"/>
          <p:cNvSpPr>
            <a:spLocks noChangeArrowheads="1"/>
          </p:cNvSpPr>
          <p:nvPr/>
        </p:nvSpPr>
        <p:spPr bwMode="auto">
          <a:xfrm>
            <a:off x="2952080" y="1619597"/>
            <a:ext cx="1728192" cy="1152128"/>
          </a:xfrm>
          <a:prstGeom prst="rect">
            <a:avLst/>
          </a:prstGeom>
          <a:solidFill>
            <a:srgbClr val="00CC00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3871" name="Rectangle 79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72" name="Rectangle 80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73" name="Rectangle 81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74" name="Rectangle 82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75" name="Rectangle 8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76" name="Rectangle 84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77" name="Rectangle 85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78" name="Rectangle 86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79" name="Rectangle 87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81" name="Rectangle 89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82" name="Rectangle 90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84" name="Rectangle 92"/>
          <p:cNvSpPr>
            <a:spLocks noChangeArrowheads="1"/>
          </p:cNvSpPr>
          <p:nvPr/>
        </p:nvSpPr>
        <p:spPr bwMode="auto">
          <a:xfrm>
            <a:off x="0" y="0"/>
            <a:ext cx="10080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–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85" name="Rectangle 93"/>
          <p:cNvSpPr>
            <a:spLocks noChangeArrowheads="1"/>
          </p:cNvSpPr>
          <p:nvPr/>
        </p:nvSpPr>
        <p:spPr bwMode="auto">
          <a:xfrm>
            <a:off x="0" y="790575"/>
            <a:ext cx="10080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87" name="Rectangle 95"/>
          <p:cNvSpPr>
            <a:spLocks noChangeArrowheads="1"/>
          </p:cNvSpPr>
          <p:nvPr/>
        </p:nvSpPr>
        <p:spPr bwMode="auto">
          <a:xfrm>
            <a:off x="0" y="0"/>
            <a:ext cx="10080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–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88" name="Rectangle 96"/>
          <p:cNvSpPr>
            <a:spLocks noChangeArrowheads="1"/>
          </p:cNvSpPr>
          <p:nvPr/>
        </p:nvSpPr>
        <p:spPr bwMode="auto">
          <a:xfrm>
            <a:off x="0" y="790575"/>
            <a:ext cx="10080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91" name="Rectangle 99"/>
          <p:cNvSpPr>
            <a:spLocks noChangeArrowheads="1"/>
          </p:cNvSpPr>
          <p:nvPr/>
        </p:nvSpPr>
        <p:spPr bwMode="auto">
          <a:xfrm>
            <a:off x="0" y="790575"/>
            <a:ext cx="10080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94" name="Rectangle 102"/>
          <p:cNvSpPr>
            <a:spLocks noChangeArrowheads="1"/>
          </p:cNvSpPr>
          <p:nvPr/>
        </p:nvSpPr>
        <p:spPr bwMode="auto">
          <a:xfrm>
            <a:off x="0" y="790575"/>
            <a:ext cx="10080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97" name="Rectangle 105"/>
          <p:cNvSpPr>
            <a:spLocks noChangeArrowheads="1"/>
          </p:cNvSpPr>
          <p:nvPr/>
        </p:nvSpPr>
        <p:spPr bwMode="auto">
          <a:xfrm>
            <a:off x="0" y="790575"/>
            <a:ext cx="10080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900" name="Rectangle 108"/>
          <p:cNvSpPr>
            <a:spLocks noChangeArrowheads="1"/>
          </p:cNvSpPr>
          <p:nvPr/>
        </p:nvSpPr>
        <p:spPr bwMode="auto">
          <a:xfrm>
            <a:off x="0" y="790575"/>
            <a:ext cx="10080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903" name="Rectangle 111"/>
          <p:cNvSpPr>
            <a:spLocks noChangeArrowheads="1"/>
          </p:cNvSpPr>
          <p:nvPr/>
        </p:nvSpPr>
        <p:spPr bwMode="auto">
          <a:xfrm>
            <a:off x="0" y="0"/>
            <a:ext cx="10080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445" name="Object 13"/>
          <p:cNvGraphicFramePr>
            <a:graphicFrameLocks noChangeAspect="1"/>
          </p:cNvGraphicFramePr>
          <p:nvPr/>
        </p:nvGraphicFramePr>
        <p:xfrm>
          <a:off x="3312120" y="1619250"/>
          <a:ext cx="936104" cy="1031875"/>
        </p:xfrm>
        <a:graphic>
          <a:graphicData uri="http://schemas.openxmlformats.org/presentationml/2006/ole">
            <p:oleObj spid="_x0000_s33904" name="Формула" r:id="rId11" imgW="215640" imgH="393480" progId="Equation.3">
              <p:embed/>
            </p:oleObj>
          </a:graphicData>
        </a:graphic>
      </p:graphicFrame>
      <p:graphicFrame>
        <p:nvGraphicFramePr>
          <p:cNvPr id="10" name="Object 13"/>
          <p:cNvGraphicFramePr>
            <a:graphicFrameLocks noChangeAspect="1"/>
          </p:cNvGraphicFramePr>
          <p:nvPr/>
        </p:nvGraphicFramePr>
        <p:xfrm>
          <a:off x="1007864" y="1691605"/>
          <a:ext cx="1512168" cy="914400"/>
        </p:xfrm>
        <a:graphic>
          <a:graphicData uri="http://schemas.openxmlformats.org/presentationml/2006/ole">
            <p:oleObj spid="_x0000_s33911" name="Формула" r:id="rId12" imgW="571320" imgH="393480" progId="Equation.3">
              <p:embed/>
            </p:oleObj>
          </a:graphicData>
        </a:graphic>
      </p:graphicFrame>
      <p:sp>
        <p:nvSpPr>
          <p:cNvPr id="64" name="AutoShape 49"/>
          <p:cNvSpPr>
            <a:spLocks noChangeArrowheads="1"/>
          </p:cNvSpPr>
          <p:nvPr/>
        </p:nvSpPr>
        <p:spPr bwMode="auto">
          <a:xfrm>
            <a:off x="1007864" y="3347789"/>
            <a:ext cx="1872208" cy="2099840"/>
          </a:xfrm>
          <a:prstGeom prst="rightArrow">
            <a:avLst>
              <a:gd name="adj1" fmla="val 50000"/>
              <a:gd name="adj2" fmla="val 29576"/>
            </a:avLst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2" name="Object 121"/>
          <p:cNvGraphicFramePr>
            <a:graphicFrameLocks noChangeAspect="1"/>
          </p:cNvGraphicFramePr>
          <p:nvPr/>
        </p:nvGraphicFramePr>
        <p:xfrm>
          <a:off x="1079872" y="3851845"/>
          <a:ext cx="1296144" cy="955007"/>
        </p:xfrm>
        <a:graphic>
          <a:graphicData uri="http://schemas.openxmlformats.org/presentationml/2006/ole">
            <p:oleObj spid="_x0000_s33913" name="Формула" r:id="rId13" imgW="533160" imgH="393480" progId="Equation.3">
              <p:embed/>
            </p:oleObj>
          </a:graphicData>
        </a:graphic>
      </p:graphicFrame>
      <p:sp>
        <p:nvSpPr>
          <p:cNvPr id="66" name="Rectangle 47"/>
          <p:cNvSpPr>
            <a:spLocks noChangeArrowheads="1"/>
          </p:cNvSpPr>
          <p:nvPr/>
        </p:nvSpPr>
        <p:spPr bwMode="auto">
          <a:xfrm>
            <a:off x="2952080" y="3779837"/>
            <a:ext cx="1728192" cy="1152128"/>
          </a:xfrm>
          <a:prstGeom prst="rect">
            <a:avLst/>
          </a:prstGeom>
          <a:solidFill>
            <a:srgbClr val="00CC00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3" name="Object 122"/>
          <p:cNvGraphicFramePr>
            <a:graphicFrameLocks noChangeAspect="1"/>
          </p:cNvGraphicFramePr>
          <p:nvPr/>
        </p:nvGraphicFramePr>
        <p:xfrm>
          <a:off x="3355975" y="3779838"/>
          <a:ext cx="1065213" cy="1081087"/>
        </p:xfrm>
        <a:graphic>
          <a:graphicData uri="http://schemas.openxmlformats.org/presentationml/2006/ole">
            <p:oleObj spid="_x0000_s33914" name="Формула" r:id="rId14" imgW="241200" imgH="393480" progId="Equation.3">
              <p:embed/>
            </p:oleObj>
          </a:graphicData>
        </a:graphic>
      </p:graphicFrame>
      <p:sp>
        <p:nvSpPr>
          <p:cNvPr id="68" name="AutoShape 49"/>
          <p:cNvSpPr>
            <a:spLocks noChangeArrowheads="1"/>
          </p:cNvSpPr>
          <p:nvPr/>
        </p:nvSpPr>
        <p:spPr bwMode="auto">
          <a:xfrm>
            <a:off x="1007864" y="5459835"/>
            <a:ext cx="1872208" cy="2099840"/>
          </a:xfrm>
          <a:prstGeom prst="rightArrow">
            <a:avLst>
              <a:gd name="adj1" fmla="val 50000"/>
              <a:gd name="adj2" fmla="val 29576"/>
            </a:avLst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9" name="Rectangle 47"/>
          <p:cNvSpPr>
            <a:spLocks noChangeArrowheads="1"/>
          </p:cNvSpPr>
          <p:nvPr/>
        </p:nvSpPr>
        <p:spPr bwMode="auto">
          <a:xfrm>
            <a:off x="2880072" y="5940077"/>
            <a:ext cx="1800200" cy="1152128"/>
          </a:xfrm>
          <a:prstGeom prst="rect">
            <a:avLst/>
          </a:prstGeom>
          <a:solidFill>
            <a:srgbClr val="00CC00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5" name="Object 123"/>
          <p:cNvGraphicFramePr>
            <a:graphicFrameLocks noChangeAspect="1"/>
          </p:cNvGraphicFramePr>
          <p:nvPr/>
        </p:nvGraphicFramePr>
        <p:xfrm>
          <a:off x="3024088" y="6012085"/>
          <a:ext cx="1594896" cy="1007763"/>
        </p:xfrm>
        <a:graphic>
          <a:graphicData uri="http://schemas.openxmlformats.org/presentationml/2006/ole">
            <p:oleObj spid="_x0000_s33915" name="Формула" r:id="rId15" imgW="571320" imgH="393480" progId="Equation.3">
              <p:embed/>
            </p:oleObj>
          </a:graphicData>
        </a:graphic>
      </p:graphicFrame>
      <p:graphicFrame>
        <p:nvGraphicFramePr>
          <p:cNvPr id="12" name="Object 124"/>
          <p:cNvGraphicFramePr>
            <a:graphicFrameLocks noChangeAspect="1"/>
          </p:cNvGraphicFramePr>
          <p:nvPr/>
        </p:nvGraphicFramePr>
        <p:xfrm>
          <a:off x="1079872" y="6084093"/>
          <a:ext cx="1512168" cy="936625"/>
        </p:xfrm>
        <a:graphic>
          <a:graphicData uri="http://schemas.openxmlformats.org/presentationml/2006/ole">
            <p:oleObj spid="_x0000_s33916" name="Формула" r:id="rId16" imgW="660240" imgH="393480" progId="Equation.3">
              <p:embed/>
            </p:oleObj>
          </a:graphicData>
        </a:graphic>
      </p:graphicFrame>
      <p:sp>
        <p:nvSpPr>
          <p:cNvPr id="72" name="AutoShape 49"/>
          <p:cNvSpPr>
            <a:spLocks noChangeArrowheads="1"/>
          </p:cNvSpPr>
          <p:nvPr/>
        </p:nvSpPr>
        <p:spPr bwMode="auto">
          <a:xfrm>
            <a:off x="5112320" y="1187549"/>
            <a:ext cx="1872208" cy="2099840"/>
          </a:xfrm>
          <a:prstGeom prst="rightArrow">
            <a:avLst>
              <a:gd name="adj1" fmla="val 50000"/>
              <a:gd name="adj2" fmla="val 29576"/>
            </a:avLst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3" name="AutoShape 49"/>
          <p:cNvSpPr>
            <a:spLocks noChangeArrowheads="1"/>
          </p:cNvSpPr>
          <p:nvPr/>
        </p:nvSpPr>
        <p:spPr bwMode="auto">
          <a:xfrm>
            <a:off x="5184328" y="3275781"/>
            <a:ext cx="1872208" cy="2099840"/>
          </a:xfrm>
          <a:prstGeom prst="rightArrow">
            <a:avLst>
              <a:gd name="adj1" fmla="val 50000"/>
              <a:gd name="adj2" fmla="val 29576"/>
            </a:avLst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4" name="AutoShape 49"/>
          <p:cNvSpPr>
            <a:spLocks noChangeArrowheads="1"/>
          </p:cNvSpPr>
          <p:nvPr/>
        </p:nvSpPr>
        <p:spPr bwMode="auto">
          <a:xfrm>
            <a:off x="5184328" y="5459835"/>
            <a:ext cx="1872208" cy="2099840"/>
          </a:xfrm>
          <a:prstGeom prst="rightArrow">
            <a:avLst>
              <a:gd name="adj1" fmla="val 50000"/>
              <a:gd name="adj2" fmla="val 29576"/>
            </a:avLst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13" name="Object 125"/>
          <p:cNvGraphicFramePr>
            <a:graphicFrameLocks noChangeAspect="1"/>
          </p:cNvGraphicFramePr>
          <p:nvPr/>
        </p:nvGraphicFramePr>
        <p:xfrm>
          <a:off x="5272088" y="6083300"/>
          <a:ext cx="1401762" cy="914400"/>
        </p:xfrm>
        <a:graphic>
          <a:graphicData uri="http://schemas.openxmlformats.org/presentationml/2006/ole">
            <p:oleObj spid="_x0000_s33917" name="Формула" r:id="rId17" imgW="520560" imgH="393480" progId="Equation.3">
              <p:embed/>
            </p:oleObj>
          </a:graphicData>
        </a:graphic>
      </p:graphicFrame>
      <p:graphicFrame>
        <p:nvGraphicFramePr>
          <p:cNvPr id="14" name="Object 126"/>
          <p:cNvGraphicFramePr>
            <a:graphicFrameLocks noChangeAspect="1"/>
          </p:cNvGraphicFramePr>
          <p:nvPr/>
        </p:nvGraphicFramePr>
        <p:xfrm>
          <a:off x="5453063" y="3851275"/>
          <a:ext cx="1046162" cy="914400"/>
        </p:xfrm>
        <a:graphic>
          <a:graphicData uri="http://schemas.openxmlformats.org/presentationml/2006/ole">
            <p:oleObj spid="_x0000_s33918" name="Формула" r:id="rId18" imgW="444240" imgH="393480" progId="Equation.3">
              <p:embed/>
            </p:oleObj>
          </a:graphicData>
        </a:graphic>
      </p:graphicFrame>
      <p:graphicFrame>
        <p:nvGraphicFramePr>
          <p:cNvPr id="15" name="Object 127"/>
          <p:cNvGraphicFramePr>
            <a:graphicFrameLocks noChangeAspect="1"/>
          </p:cNvGraphicFramePr>
          <p:nvPr/>
        </p:nvGraphicFramePr>
        <p:xfrm>
          <a:off x="5184328" y="1763713"/>
          <a:ext cx="1527622" cy="914400"/>
        </p:xfrm>
        <a:graphic>
          <a:graphicData uri="http://schemas.openxmlformats.org/presentationml/2006/ole">
            <p:oleObj spid="_x0000_s33919" name="Формула" r:id="rId19" imgW="672840" imgH="393480" progId="Equation.3">
              <p:embed/>
            </p:oleObj>
          </a:graphicData>
        </a:graphic>
      </p:graphicFrame>
      <p:sp>
        <p:nvSpPr>
          <p:cNvPr id="78" name="Rectangle 47"/>
          <p:cNvSpPr>
            <a:spLocks noChangeArrowheads="1"/>
          </p:cNvSpPr>
          <p:nvPr/>
        </p:nvSpPr>
        <p:spPr bwMode="auto">
          <a:xfrm>
            <a:off x="7056536" y="1691605"/>
            <a:ext cx="1800200" cy="1152128"/>
          </a:xfrm>
          <a:prstGeom prst="rect">
            <a:avLst/>
          </a:prstGeom>
          <a:solidFill>
            <a:srgbClr val="00CC00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16" name="Object 128"/>
          <p:cNvGraphicFramePr>
            <a:graphicFrameLocks noChangeAspect="1"/>
          </p:cNvGraphicFramePr>
          <p:nvPr/>
        </p:nvGraphicFramePr>
        <p:xfrm>
          <a:off x="7761288" y="1763713"/>
          <a:ext cx="558800" cy="1008062"/>
        </p:xfrm>
        <a:graphic>
          <a:graphicData uri="http://schemas.openxmlformats.org/presentationml/2006/ole">
            <p:oleObj spid="_x0000_s33920" name="Формула" r:id="rId20" imgW="228600" imgH="393480" progId="Equation.3">
              <p:embed/>
            </p:oleObj>
          </a:graphicData>
        </a:graphic>
      </p:graphicFrame>
      <p:sp>
        <p:nvSpPr>
          <p:cNvPr id="80" name="Rectangle 47"/>
          <p:cNvSpPr>
            <a:spLocks noChangeArrowheads="1"/>
          </p:cNvSpPr>
          <p:nvPr/>
        </p:nvSpPr>
        <p:spPr bwMode="auto">
          <a:xfrm>
            <a:off x="7056536" y="3779837"/>
            <a:ext cx="1800200" cy="1152128"/>
          </a:xfrm>
          <a:prstGeom prst="rect">
            <a:avLst/>
          </a:prstGeom>
          <a:solidFill>
            <a:srgbClr val="00CC00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17" name="Object 129"/>
          <p:cNvGraphicFramePr>
            <a:graphicFrameLocks noChangeAspect="1"/>
          </p:cNvGraphicFramePr>
          <p:nvPr/>
        </p:nvGraphicFramePr>
        <p:xfrm>
          <a:off x="7845425" y="3851275"/>
          <a:ext cx="292100" cy="1009650"/>
        </p:xfrm>
        <a:graphic>
          <a:graphicData uri="http://schemas.openxmlformats.org/presentationml/2006/ole">
            <p:oleObj spid="_x0000_s33921" name="Формула" r:id="rId21" imgW="152280" imgH="393480" progId="Equation.3">
              <p:embed/>
            </p:oleObj>
          </a:graphicData>
        </a:graphic>
      </p:graphicFrame>
      <p:sp>
        <p:nvSpPr>
          <p:cNvPr id="82" name="Rectangle 47"/>
          <p:cNvSpPr>
            <a:spLocks noChangeArrowheads="1"/>
          </p:cNvSpPr>
          <p:nvPr/>
        </p:nvSpPr>
        <p:spPr bwMode="auto">
          <a:xfrm>
            <a:off x="7056536" y="5940077"/>
            <a:ext cx="1872208" cy="1152128"/>
          </a:xfrm>
          <a:prstGeom prst="rect">
            <a:avLst/>
          </a:prstGeom>
          <a:solidFill>
            <a:srgbClr val="00CC00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18" name="Object 130"/>
          <p:cNvGraphicFramePr>
            <a:graphicFrameLocks noChangeAspect="1"/>
          </p:cNvGraphicFramePr>
          <p:nvPr/>
        </p:nvGraphicFramePr>
        <p:xfrm>
          <a:off x="7056536" y="6012085"/>
          <a:ext cx="1872208" cy="1008062"/>
        </p:xfrm>
        <a:graphic>
          <a:graphicData uri="http://schemas.openxmlformats.org/presentationml/2006/ole">
            <p:oleObj spid="_x0000_s33922" name="Формула" r:id="rId22" imgW="850680" imgH="393480" progId="Equation.3">
              <p:embed/>
            </p:oleObj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9387" cy="1260475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Критерии оценок:</a:t>
            </a:r>
            <a:endParaRPr lang="ru-RU" sz="4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1222" y="1851011"/>
            <a:ext cx="7715304" cy="3183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Нет ошибок   –   оценка «5»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 ошибка     –    оценка «4»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2-3 ошибки  -    оценка«3»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68280" y="0"/>
            <a:ext cx="9069387" cy="1260475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Решите задачу</a:t>
            </a:r>
            <a:endParaRPr lang="ru-RU" sz="4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6096" y="1115541"/>
            <a:ext cx="3195105" cy="664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С. 216 № 930 </a:t>
            </a:r>
            <a:endParaRPr lang="ru-RU" sz="4000" b="1" i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1800" y="1763613"/>
            <a:ext cx="8640960" cy="1243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ru-RU" sz="4000" b="1" dirty="0" smtClean="0">
                <a:latin typeface="Propisi" pitchFamily="2" charset="0"/>
                <a:cs typeface="Times New Roman" pitchFamily="18" charset="0"/>
              </a:rPr>
              <a:t>Сколько  метров шерсти израсходовали на пошив платья и  костюма?</a:t>
            </a:r>
            <a:endParaRPr lang="ru-RU" sz="4000" b="1" dirty="0">
              <a:latin typeface="Propisi" pitchFamily="2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1800" y="3779837"/>
            <a:ext cx="8784976" cy="671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ru-RU" sz="4000" b="1" dirty="0" smtClean="0">
                <a:latin typeface="Propisi" pitchFamily="2" charset="0"/>
                <a:cs typeface="Times New Roman" pitchFamily="18" charset="0"/>
              </a:rPr>
              <a:t>2) Сколько метров шерсти осталось в куске?</a:t>
            </a:r>
            <a:endParaRPr lang="ru-RU" sz="4000" b="1" dirty="0">
              <a:latin typeface="Propisi" pitchFamily="2" charset="0"/>
              <a:cs typeface="Times New Roman" pitchFamily="18" charset="0"/>
            </a:endParaRPr>
          </a:p>
        </p:txBody>
      </p:sp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1223888" y="2987749"/>
          <a:ext cx="3133725" cy="935038"/>
        </p:xfrm>
        <a:graphic>
          <a:graphicData uri="http://schemas.openxmlformats.org/presentationml/2006/ole">
            <p:oleObj spid="_x0000_s26630" name="Формула" r:id="rId3" imgW="1346040" imgH="393480" progId="Equation.3">
              <p:embed/>
            </p:oleObj>
          </a:graphicData>
        </a:graphic>
      </p:graphicFrame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1223888" y="4643933"/>
          <a:ext cx="4051300" cy="935037"/>
        </p:xfrm>
        <a:graphic>
          <a:graphicData uri="http://schemas.openxmlformats.org/presentationml/2006/ole">
            <p:oleObj spid="_x0000_s26631" name="Формула" r:id="rId4" imgW="1739880" imgH="39348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91840" y="5724053"/>
            <a:ext cx="8280920" cy="671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ru-RU" sz="4000" b="1" dirty="0" smtClean="0">
                <a:latin typeface="Propisi" pitchFamily="2" charset="0"/>
                <a:cs typeface="Times New Roman" pitchFamily="18" charset="0"/>
              </a:rPr>
              <a:t> Ответ :        метра шерсти осталось в куске?</a:t>
            </a:r>
            <a:endParaRPr lang="ru-RU" sz="4000" b="1" dirty="0">
              <a:latin typeface="Propisi" pitchFamily="2" charset="0"/>
              <a:cs typeface="Times New Roman" pitchFamily="18" charset="0"/>
            </a:endParaRPr>
          </a:p>
        </p:txBody>
      </p:sp>
      <p:graphicFrame>
        <p:nvGraphicFramePr>
          <p:cNvPr id="26632" name="Object 8"/>
          <p:cNvGraphicFramePr>
            <a:graphicFrameLocks noChangeAspect="1"/>
          </p:cNvGraphicFramePr>
          <p:nvPr/>
        </p:nvGraphicFramePr>
        <p:xfrm>
          <a:off x="2592040" y="5652045"/>
          <a:ext cx="533400" cy="935037"/>
        </p:xfrm>
        <a:graphic>
          <a:graphicData uri="http://schemas.openxmlformats.org/presentationml/2006/ole">
            <p:oleObj spid="_x0000_s26632" name="Формула" r:id="rId5" imgW="228600" imgH="393480" progId="Equation.3">
              <p:embed/>
            </p:oleObj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7864" y="1259557"/>
            <a:ext cx="7770076" cy="951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Propisi" pitchFamily="2" charset="0"/>
              </a:rPr>
              <a:t>15.05.2014г.      </a:t>
            </a:r>
            <a:r>
              <a:rPr lang="ru-RU" sz="6000" b="1" dirty="0" smtClean="0">
                <a:latin typeface="Propisi" pitchFamily="2" charset="0"/>
              </a:rPr>
              <a:t>Кла</a:t>
            </a:r>
            <a:r>
              <a:rPr lang="ru-RU" sz="6000" b="1" dirty="0" smtClean="0">
                <a:solidFill>
                  <a:srgbClr val="FF0000"/>
                </a:solidFill>
                <a:latin typeface="Propisi" pitchFamily="2" charset="0"/>
              </a:rPr>
              <a:t>сс</a:t>
            </a:r>
            <a:r>
              <a:rPr lang="ru-RU" sz="6000" b="1" dirty="0" smtClean="0">
                <a:latin typeface="Propisi" pitchFamily="2" charset="0"/>
              </a:rPr>
              <a:t>ная работа.</a:t>
            </a:r>
            <a:endParaRPr lang="ru-RU" sz="6000" b="1" dirty="0">
              <a:latin typeface="Propisi" pitchFamily="2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 descr="C:\Мои файлы\тематич. планирование(18.01.2014.)\РП\Калашникова РП\Открытый урок\look.com.ua-899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</p:spPr>
      </p:pic>
      <p:pic>
        <p:nvPicPr>
          <p:cNvPr id="64516" name="Picture 4" descr="C:\Мои файлы\тематич. планирование(18.01.2014.)\РП\Калашникова РП\Открытый урок\1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1800" y="4931965"/>
            <a:ext cx="1702724" cy="2304256"/>
          </a:xfrm>
          <a:prstGeom prst="rect">
            <a:avLst/>
          </a:prstGeom>
          <a:noFill/>
        </p:spPr>
      </p:pic>
      <p:pic>
        <p:nvPicPr>
          <p:cNvPr id="14" name="Detskaya_1.1._-_Vesna-Krasna_idet_...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655936" y="6876181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56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1283E-6 -2.95254E-6 L 0.78633 -0.69529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" y="-3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78633 -0.69529 L 0.79357 -0.00945 " pathEditMode="relative" rAng="0" ptsTypes="AA">
                                      <p:cBhvr>
                                        <p:cTn id="10" dur="19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4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0.79357 -0.00945 L -0.03436 -3.52373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" y="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0.04034 0.01911 L -0.02726 -0.65707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33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-0.02726 -0.65707 L 0.78034 -0.66673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-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Motion origin="layout" path="M 0.78633 -0.69529 L 0.37898 -0.34292 " pathEditMode="relative" ptsTypes="AA">
                                      <p:cBhvr>
                                        <p:cTn id="18" dur="5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Motion origin="layout" path="M 0.37898 -0.34292 L -0.03435 -0.34271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7" presetClass="path" presetSubtype="0" accel="50000" decel="5000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Motion origin="layout" path="M -0.03435 -0.34271 L 0.1891 -0.06824 C 0.2359 -0.00609 0.30602 0.02877 0.37961 0.02877 C 0.46313 0.02877 0.52963 -0.00609 0.57643 -0.06824 L 0.80082 -0.34271 " pathEditMode="relative" rAng="0" ptsTypes="FffFF">
                                      <p:cBhvr>
                                        <p:cTn id="22" dur="5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" y="18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4" presetClass="path" presetSubtype="0" accel="50000" decel="50000" fill="hold" nodeType="withEffect">
                                  <p:stCondLst>
                                    <p:cond delay="29000"/>
                                  </p:stCondLst>
                                  <p:childTnLst>
                                    <p:animMotion origin="layout" path="M -0.03435 -0.34271 L 0.18752 -0.58966 C 0.23401 -0.6451 0.3035 -0.67618 0.37662 -0.67618 C 0.45982 -0.67618 0.52553 -0.6451 0.57202 -0.58966 L 0.79468 -0.34271 " pathEditMode="relative" rAng="0" ptsTypes="FffFF">
                                      <p:cBhvr>
                                        <p:cTn id="24" dur="5000" spd="-100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" y="-1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6" presetClass="path" presetSubtype="0" accel="50000" decel="50000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animMotion origin="layout" path="M -0.03435 -0.34271 C -0.03435 -0.1493 0.05421 0.00987 0.16294 0.00987 C 0.2909 0.00987 0.33691 -0.16715 0.35661 -0.27257 L 0.3763 -0.41327 C 0.396 -0.51869 0.44564 -0.69508 0.59014 -0.69508 C 0.68185 -0.69508 0.78759 -0.53633 0.78759 -0.34271 C 0.78759 -0.1493 0.68185 0.00987 0.59014 0.00987 C 0.44564 0.00987 0.396 -0.16715 0.3763 -0.27257 L 0.35661 -0.41327 C 0.33691 -0.51869 0.2909 -0.69508 0.16294 -0.69508 C 0.05421 -0.69508 -0.03435 -0.53633 -0.03435 -0.34271 Z " pathEditMode="relative" rAng="0" ptsTypes="ffFffffFfff">
                                      <p:cBhvr>
                                        <p:cTn id="26" dur="5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2" presetClass="path" presetSubtype="0" accel="50000" decel="50000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Motion origin="layout" path="M -0.03435 -0.34271 C 0.06477 -0.55879 0.21415 -0.69487 0.37977 -0.69487 C 0.54602 -0.69487 0.69477 -0.55879 0.79468 -0.34271 C 0.69477 -0.12662 0.54602 0.01008 0.37977 0.01008 C 0.21415 0.01008 0.06477 -0.12662 -0.03435 -0.34271 Z " pathEditMode="relative" rAng="0" ptsTypes="fffff">
                                      <p:cBhvr>
                                        <p:cTn id="28" dur="5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animMotion origin="layout" path="M -0.03435 -0.34271 L 0.38009 -0.3427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808" y="0"/>
            <a:ext cx="9069387" cy="1260475"/>
          </a:xfrm>
        </p:spPr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Решите цепочку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1768476"/>
            <a:ext cx="9069387" cy="4099594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5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7  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 bwMode="auto">
          <a:xfrm>
            <a:off x="863848" y="2627709"/>
            <a:ext cx="64807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Овал 5"/>
          <p:cNvSpPr/>
          <p:nvPr/>
        </p:nvSpPr>
        <p:spPr bwMode="auto">
          <a:xfrm>
            <a:off x="1583928" y="2051645"/>
            <a:ext cx="1440160" cy="1008112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 bwMode="auto">
          <a:xfrm>
            <a:off x="3024088" y="2627709"/>
            <a:ext cx="64807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Овал 7"/>
          <p:cNvSpPr/>
          <p:nvPr/>
        </p:nvSpPr>
        <p:spPr bwMode="auto">
          <a:xfrm>
            <a:off x="3672160" y="2123653"/>
            <a:ext cx="1440160" cy="1008112"/>
          </a:xfrm>
          <a:prstGeom prst="ellipse">
            <a:avLst/>
          </a:prstGeom>
          <a:solidFill>
            <a:srgbClr val="F49AD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 bwMode="auto">
          <a:xfrm>
            <a:off x="5112320" y="2627709"/>
            <a:ext cx="64807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Овал 9"/>
          <p:cNvSpPr/>
          <p:nvPr/>
        </p:nvSpPr>
        <p:spPr bwMode="auto">
          <a:xfrm>
            <a:off x="5760392" y="2123653"/>
            <a:ext cx="1440160" cy="1008112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 bwMode="auto">
          <a:xfrm>
            <a:off x="7200552" y="2627709"/>
            <a:ext cx="64807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Овал 11"/>
          <p:cNvSpPr/>
          <p:nvPr/>
        </p:nvSpPr>
        <p:spPr bwMode="auto">
          <a:xfrm>
            <a:off x="7848624" y="2195661"/>
            <a:ext cx="1440160" cy="1008112"/>
          </a:xfrm>
          <a:prstGeom prst="ellipse">
            <a:avLst/>
          </a:prstGeom>
          <a:solidFill>
            <a:srgbClr val="FF552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863600" y="1692275"/>
          <a:ext cx="593725" cy="935038"/>
        </p:xfrm>
        <a:graphic>
          <a:graphicData uri="http://schemas.openxmlformats.org/presentationml/2006/ole">
            <p:oleObj spid="_x0000_s39937" name="Формула" r:id="rId3" imgW="253800" imgH="393480" progId="Equation.3">
              <p:embed/>
            </p:oleObj>
          </a:graphicData>
        </a:graphic>
      </p:graphicFrame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2880072" y="1691605"/>
          <a:ext cx="677590" cy="935038"/>
        </p:xfrm>
        <a:graphic>
          <a:graphicData uri="http://schemas.openxmlformats.org/presentationml/2006/ole">
            <p:oleObj spid="_x0000_s39938" name="Формула" r:id="rId4" imgW="342720" imgH="393480" progId="Equation.3">
              <p:embed/>
            </p:oleObj>
          </a:graphicData>
        </a:graphic>
      </p:graphicFrame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5053013" y="1692275"/>
          <a:ext cx="677862" cy="935038"/>
        </p:xfrm>
        <a:graphic>
          <a:graphicData uri="http://schemas.openxmlformats.org/presentationml/2006/ole">
            <p:oleObj spid="_x0000_s39939" name="Формула" r:id="rId5" imgW="342720" imgH="393480" progId="Equation.3">
              <p:embed/>
            </p:oleObj>
          </a:graphicData>
        </a:graphic>
      </p:graphicFrame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7272560" y="1691605"/>
          <a:ext cx="501650" cy="935037"/>
        </p:xfrm>
        <a:graphic>
          <a:graphicData uri="http://schemas.openxmlformats.org/presentationml/2006/ole">
            <p:oleObj spid="_x0000_s39940" name="Формула" r:id="rId6" imgW="253800" imgH="393480" progId="Equation.3">
              <p:embed/>
            </p:oleObj>
          </a:graphicData>
        </a:graphic>
      </p:graphicFrame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2015976" y="2123653"/>
          <a:ext cx="533400" cy="935038"/>
        </p:xfrm>
        <a:graphic>
          <a:graphicData uri="http://schemas.openxmlformats.org/presentationml/2006/ole">
            <p:oleObj spid="_x0000_s39941" name="Формула" r:id="rId7" imgW="228600" imgH="393480" progId="Equation.3">
              <p:embed/>
            </p:oleObj>
          </a:graphicData>
        </a:graphic>
      </p:graphicFrame>
      <p:graphicFrame>
        <p:nvGraphicFramePr>
          <p:cNvPr id="39942" name="Object 6"/>
          <p:cNvGraphicFramePr>
            <a:graphicFrameLocks noChangeAspect="1"/>
          </p:cNvGraphicFramePr>
          <p:nvPr/>
        </p:nvGraphicFramePr>
        <p:xfrm>
          <a:off x="4164013" y="2124075"/>
          <a:ext cx="477837" cy="935038"/>
        </p:xfrm>
        <a:graphic>
          <a:graphicData uri="http://schemas.openxmlformats.org/presentationml/2006/ole">
            <p:oleObj spid="_x0000_s39942" name="Формула" r:id="rId8" imgW="241200" imgH="393480" progId="Equation.3">
              <p:embed/>
            </p:oleObj>
          </a:graphicData>
        </a:graphic>
      </p:graphicFrame>
      <p:graphicFrame>
        <p:nvGraphicFramePr>
          <p:cNvPr id="39943" name="Object 7"/>
          <p:cNvGraphicFramePr>
            <a:graphicFrameLocks noChangeAspect="1"/>
          </p:cNvGraphicFramePr>
          <p:nvPr/>
        </p:nvGraphicFramePr>
        <p:xfrm>
          <a:off x="6373813" y="2411413"/>
          <a:ext cx="174625" cy="392112"/>
        </p:xfrm>
        <a:graphic>
          <a:graphicData uri="http://schemas.openxmlformats.org/presentationml/2006/ole">
            <p:oleObj spid="_x0000_s39943" name="Формула" r:id="rId9" imgW="88560" imgH="164880" progId="Equation.3">
              <p:embed/>
            </p:oleObj>
          </a:graphicData>
        </a:graphic>
      </p:graphicFrame>
      <p:graphicFrame>
        <p:nvGraphicFramePr>
          <p:cNvPr id="39944" name="Object 8"/>
          <p:cNvGraphicFramePr>
            <a:graphicFrameLocks noChangeAspect="1"/>
          </p:cNvGraphicFramePr>
          <p:nvPr/>
        </p:nvGraphicFramePr>
        <p:xfrm>
          <a:off x="8428038" y="2195513"/>
          <a:ext cx="301625" cy="935037"/>
        </p:xfrm>
        <a:graphic>
          <a:graphicData uri="http://schemas.openxmlformats.org/presentationml/2006/ole">
            <p:oleObj spid="_x0000_s39944" name="Формула" r:id="rId10" imgW="152280" imgH="393480" progId="Equation.3">
              <p:embed/>
            </p:oleObj>
          </a:graphicData>
        </a:graphic>
      </p:graphicFrame>
      <p:cxnSp>
        <p:nvCxnSpPr>
          <p:cNvPr id="22" name="Прямая со стрелкой 21"/>
          <p:cNvCxnSpPr/>
          <p:nvPr/>
        </p:nvCxnSpPr>
        <p:spPr bwMode="auto">
          <a:xfrm>
            <a:off x="7272560" y="4571925"/>
            <a:ext cx="64807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Прямая со стрелкой 22"/>
          <p:cNvCxnSpPr/>
          <p:nvPr/>
        </p:nvCxnSpPr>
        <p:spPr bwMode="auto">
          <a:xfrm>
            <a:off x="5184328" y="4571925"/>
            <a:ext cx="64807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Прямая со стрелкой 23"/>
          <p:cNvCxnSpPr/>
          <p:nvPr/>
        </p:nvCxnSpPr>
        <p:spPr bwMode="auto">
          <a:xfrm>
            <a:off x="3096096" y="4571925"/>
            <a:ext cx="64807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Прямая со стрелкой 24"/>
          <p:cNvCxnSpPr/>
          <p:nvPr/>
        </p:nvCxnSpPr>
        <p:spPr bwMode="auto">
          <a:xfrm>
            <a:off x="863848" y="4571925"/>
            <a:ext cx="64807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Овал 25"/>
          <p:cNvSpPr/>
          <p:nvPr/>
        </p:nvSpPr>
        <p:spPr bwMode="auto">
          <a:xfrm>
            <a:off x="1583928" y="4067869"/>
            <a:ext cx="1440160" cy="1008112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27" name="Овал 26"/>
          <p:cNvSpPr/>
          <p:nvPr/>
        </p:nvSpPr>
        <p:spPr bwMode="auto">
          <a:xfrm>
            <a:off x="3744168" y="4067869"/>
            <a:ext cx="1440160" cy="1008112"/>
          </a:xfrm>
          <a:prstGeom prst="ellipse">
            <a:avLst/>
          </a:prstGeom>
          <a:solidFill>
            <a:srgbClr val="F49AD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28" name="Овал 27"/>
          <p:cNvSpPr/>
          <p:nvPr/>
        </p:nvSpPr>
        <p:spPr bwMode="auto">
          <a:xfrm>
            <a:off x="5832400" y="4067869"/>
            <a:ext cx="1440160" cy="1008112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7920632" y="4067869"/>
            <a:ext cx="1440160" cy="1008112"/>
          </a:xfrm>
          <a:prstGeom prst="ellipse">
            <a:avLst/>
          </a:prstGeom>
          <a:solidFill>
            <a:srgbClr val="FF552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graphicFrame>
        <p:nvGraphicFramePr>
          <p:cNvPr id="39946" name="Object 10"/>
          <p:cNvGraphicFramePr>
            <a:graphicFrameLocks noChangeAspect="1"/>
          </p:cNvGraphicFramePr>
          <p:nvPr/>
        </p:nvGraphicFramePr>
        <p:xfrm>
          <a:off x="849313" y="3635375"/>
          <a:ext cx="623887" cy="935038"/>
        </p:xfrm>
        <a:graphic>
          <a:graphicData uri="http://schemas.openxmlformats.org/presentationml/2006/ole">
            <p:oleObj spid="_x0000_s39946" name="Формула" r:id="rId11" imgW="266400" imgH="393480" progId="Equation.3">
              <p:embed/>
            </p:oleObj>
          </a:graphicData>
        </a:graphic>
      </p:graphicFrame>
      <p:graphicFrame>
        <p:nvGraphicFramePr>
          <p:cNvPr id="39947" name="Object 11"/>
          <p:cNvGraphicFramePr>
            <a:graphicFrameLocks noChangeAspect="1"/>
          </p:cNvGraphicFramePr>
          <p:nvPr/>
        </p:nvGraphicFramePr>
        <p:xfrm>
          <a:off x="2001838" y="4140200"/>
          <a:ext cx="561975" cy="935038"/>
        </p:xfrm>
        <a:graphic>
          <a:graphicData uri="http://schemas.openxmlformats.org/presentationml/2006/ole">
            <p:oleObj spid="_x0000_s39947" name="Формула" r:id="rId12" imgW="241200" imgH="393480" progId="Equation.3">
              <p:embed/>
            </p:oleObj>
          </a:graphicData>
        </a:graphic>
      </p:graphicFrame>
      <p:graphicFrame>
        <p:nvGraphicFramePr>
          <p:cNvPr id="39948" name="Object 12"/>
          <p:cNvGraphicFramePr>
            <a:graphicFrameLocks noChangeAspect="1"/>
          </p:cNvGraphicFramePr>
          <p:nvPr/>
        </p:nvGraphicFramePr>
        <p:xfrm>
          <a:off x="3096096" y="3635821"/>
          <a:ext cx="579984" cy="935038"/>
        </p:xfrm>
        <a:graphic>
          <a:graphicData uri="http://schemas.openxmlformats.org/presentationml/2006/ole">
            <p:oleObj spid="_x0000_s39948" name="Формула" r:id="rId13" imgW="330120" imgH="393480" progId="Equation.3">
              <p:embed/>
            </p:oleObj>
          </a:graphicData>
        </a:graphic>
      </p:graphicFrame>
      <p:graphicFrame>
        <p:nvGraphicFramePr>
          <p:cNvPr id="39949" name="Object 13"/>
          <p:cNvGraphicFramePr>
            <a:graphicFrameLocks noChangeAspect="1"/>
          </p:cNvGraphicFramePr>
          <p:nvPr/>
        </p:nvGraphicFramePr>
        <p:xfrm>
          <a:off x="4191000" y="4140200"/>
          <a:ext cx="533400" cy="935038"/>
        </p:xfrm>
        <a:graphic>
          <a:graphicData uri="http://schemas.openxmlformats.org/presentationml/2006/ole">
            <p:oleObj spid="_x0000_s39949" name="Формула" r:id="rId14" imgW="228600" imgH="393480" progId="Equation.3">
              <p:embed/>
            </p:oleObj>
          </a:graphicData>
        </a:graphic>
      </p:graphicFrame>
      <p:graphicFrame>
        <p:nvGraphicFramePr>
          <p:cNvPr id="39950" name="Object 14"/>
          <p:cNvGraphicFramePr>
            <a:graphicFrameLocks noChangeAspect="1"/>
          </p:cNvGraphicFramePr>
          <p:nvPr/>
        </p:nvGraphicFramePr>
        <p:xfrm>
          <a:off x="5245100" y="3635375"/>
          <a:ext cx="603250" cy="935038"/>
        </p:xfrm>
        <a:graphic>
          <a:graphicData uri="http://schemas.openxmlformats.org/presentationml/2006/ole">
            <p:oleObj spid="_x0000_s39950" name="Формула" r:id="rId15" imgW="342720" imgH="393480" progId="Equation.3">
              <p:embed/>
            </p:oleObj>
          </a:graphicData>
        </a:graphic>
      </p:graphicFrame>
      <p:graphicFrame>
        <p:nvGraphicFramePr>
          <p:cNvPr id="39951" name="Object 15"/>
          <p:cNvGraphicFramePr>
            <a:graphicFrameLocks noChangeAspect="1"/>
          </p:cNvGraphicFramePr>
          <p:nvPr/>
        </p:nvGraphicFramePr>
        <p:xfrm>
          <a:off x="6278563" y="4140200"/>
          <a:ext cx="533400" cy="935038"/>
        </p:xfrm>
        <a:graphic>
          <a:graphicData uri="http://schemas.openxmlformats.org/presentationml/2006/ole">
            <p:oleObj spid="_x0000_s39951" name="Формула" r:id="rId16" imgW="228600" imgH="393480" progId="Equation.3">
              <p:embed/>
            </p:oleObj>
          </a:graphicData>
        </a:graphic>
      </p:graphicFrame>
      <p:graphicFrame>
        <p:nvGraphicFramePr>
          <p:cNvPr id="39952" name="Object 16"/>
          <p:cNvGraphicFramePr>
            <a:graphicFrameLocks noChangeAspect="1"/>
          </p:cNvGraphicFramePr>
          <p:nvPr/>
        </p:nvGraphicFramePr>
        <p:xfrm>
          <a:off x="7350125" y="3635375"/>
          <a:ext cx="447675" cy="935038"/>
        </p:xfrm>
        <a:graphic>
          <a:graphicData uri="http://schemas.openxmlformats.org/presentationml/2006/ole">
            <p:oleObj spid="_x0000_s39952" name="Формула" r:id="rId17" imgW="253800" imgH="393480" progId="Equation.3">
              <p:embed/>
            </p:oleObj>
          </a:graphicData>
        </a:graphic>
      </p:graphicFrame>
      <p:graphicFrame>
        <p:nvGraphicFramePr>
          <p:cNvPr id="39953" name="Object 17"/>
          <p:cNvGraphicFramePr>
            <a:graphicFrameLocks noChangeAspect="1"/>
          </p:cNvGraphicFramePr>
          <p:nvPr/>
        </p:nvGraphicFramePr>
        <p:xfrm>
          <a:off x="8499475" y="4395788"/>
          <a:ext cx="266700" cy="422275"/>
        </p:xfrm>
        <a:graphic>
          <a:graphicData uri="http://schemas.openxmlformats.org/presentationml/2006/ole">
            <p:oleObj spid="_x0000_s39953" name="Формула" r:id="rId18" imgW="114120" imgH="177480" progId="Equation.3">
              <p:embed/>
            </p:oleObj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3528144" y="1115541"/>
            <a:ext cx="2006960" cy="664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4000" b="1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группа</a:t>
            </a:r>
            <a:endParaRPr lang="ru-RU" sz="4000" b="1" i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384128" y="3131765"/>
            <a:ext cx="2207336" cy="6647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4000" b="1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группа</a:t>
            </a:r>
            <a:endParaRPr lang="ru-RU" sz="4000" b="1" i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9387" cy="1260475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Критерии оценок: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1222" y="1851011"/>
            <a:ext cx="7715304" cy="3183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Нет ошибок   –   оценка «5»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 ошибка     –    оценка «4»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2-3 ошибки  -    оценка«3»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280" y="0"/>
            <a:ext cx="9069387" cy="993755"/>
          </a:xfrm>
        </p:spPr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Букет успехов.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6" name="Picture 2" descr="C:\Мои файлы\тематич. планирование(18.01.2014.)\РП\Калашникова РП\Открытый урок\fotografiya_163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1840" y="251445"/>
            <a:ext cx="1735593" cy="2681733"/>
          </a:xfrm>
          <a:prstGeom prst="rect">
            <a:avLst/>
          </a:prstGeom>
          <a:noFill/>
        </p:spPr>
      </p:pic>
      <p:pic>
        <p:nvPicPr>
          <p:cNvPr id="72707" name="Picture 3" descr="C:\Мои файлы\тематич. планирование(18.01.2014.)\РП\Калашникова РП\Открытый урок\41087898_179ec5973797c8452955213d3dcfec5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8"/>
              </a:clrFrom>
              <a:clrTo>
                <a:srgbClr val="F6F6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4208" y="1691605"/>
            <a:ext cx="2253069" cy="3173337"/>
          </a:xfrm>
          <a:prstGeom prst="rect">
            <a:avLst/>
          </a:prstGeom>
          <a:noFill/>
        </p:spPr>
      </p:pic>
      <p:pic>
        <p:nvPicPr>
          <p:cNvPr id="72709" name="Picture 5" descr="C:\Мои файлы\тематич. планирование(18.01.2014.)\РП\Калашникова РП\Открытый урок\60040005_53b484ee866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16576" y="323453"/>
            <a:ext cx="1512168" cy="294458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863848" y="2915741"/>
            <a:ext cx="2520279" cy="2496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Мне было интересно на уроке. У </a:t>
            </a:r>
          </a:p>
          <a:p>
            <a:pPr algn="ctr"/>
            <a:r>
              <a:rPr lang="ru-RU" sz="28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меня все получилось.</a:t>
            </a:r>
          </a:p>
          <a:p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88184" y="4859957"/>
            <a:ext cx="2520279" cy="2496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Мне было интересно на уроке, но у меня  не все получилось.</a:t>
            </a:r>
          </a:p>
          <a:p>
            <a:endParaRPr lang="ru-RU" sz="28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96496" y="3275781"/>
            <a:ext cx="2520279" cy="2096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Мне было не интересно на уроке, я не справился.</a:t>
            </a:r>
          </a:p>
          <a:p>
            <a:endParaRPr lang="ru-RU" sz="28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Классичесская музыка - Весенний вальс(в современной обработке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799952" y="6588149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5798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302738"/>
            <a:ext cx="9072563" cy="6941975"/>
          </a:xfrm>
          <a:ln>
            <a:noFill/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Дроби всякие нужны, </a:t>
            </a:r>
            <a:b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дроби всякие важны.</a:t>
            </a:r>
            <a:b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Дробь учи, тогда сверкнет тебе удача.</a:t>
            </a:r>
            <a:b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Если будешь дроби знать,</a:t>
            </a:r>
            <a:b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точно мысль их понимать,</a:t>
            </a:r>
            <a:b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станет мягкой даже трудная задача.</a:t>
            </a:r>
            <a:b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i="1" dirty="0" smtClean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(О</a:t>
            </a:r>
            <a:r>
              <a:rPr lang="ru-RU" sz="4900" b="1" i="1" dirty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900" b="1" i="1" dirty="0" smtClean="0">
                <a:ln w="6350" cmpd="sng"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Севастьянова)</a:t>
            </a:r>
            <a:endParaRPr lang="ru-RU" sz="4900" b="1" i="1" dirty="0">
              <a:ln w="6350" cmpd="sng">
                <a:solidFill>
                  <a:srgbClr val="FF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00" y="1907629"/>
            <a:ext cx="9069387" cy="1260475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с. 214 № 918</a:t>
            </a:r>
            <a:endParaRPr lang="ru-RU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3" descr="C:\Мои файлы\тематич. планирование(18.01.2014.)\РП\Калашникова РП\Открытый урок\100677041_1366129749_japanese_cherry_blossom_wallpapers_ga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94"/>
            <a:ext cx="10080625" cy="756046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744168" y="4211885"/>
            <a:ext cx="5112568" cy="77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63848" y="3275781"/>
            <a:ext cx="8784976" cy="865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Propisi" pitchFamily="2" charset="0"/>
              </a:rPr>
              <a:t>обыкновенных  дробей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68104" y="1547589"/>
            <a:ext cx="3888432" cy="874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Propisi" pitchFamily="2" charset="0"/>
              </a:rPr>
              <a:t>Тема урока: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04008" y="2627709"/>
            <a:ext cx="2316660" cy="8651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Propisi" pitchFamily="2" charset="0"/>
              </a:rPr>
              <a:t>Сложение</a:t>
            </a:r>
            <a:endParaRPr lang="ru-RU" sz="5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24288" y="2627709"/>
            <a:ext cx="458780" cy="865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atin typeface="Propisi" pitchFamily="2" charset="0"/>
              </a:rPr>
              <a:t>и</a:t>
            </a:r>
            <a:endParaRPr lang="ru-RU" sz="5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16376" y="2627709"/>
            <a:ext cx="2693366" cy="865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atin typeface="Propisi" pitchFamily="2" charset="0"/>
              </a:rPr>
              <a:t>вычитание</a:t>
            </a:r>
            <a:endParaRPr lang="ru-RU" sz="5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600152" y="2555701"/>
            <a:ext cx="901209" cy="865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atin typeface="Propisi" pitchFamily="2" charset="0"/>
              </a:rPr>
              <a:t>. . .</a:t>
            </a:r>
            <a:endParaRPr lang="ru-RU" sz="5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480472" y="2555701"/>
            <a:ext cx="901209" cy="865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atin typeface="Propisi" pitchFamily="2" charset="0"/>
              </a:rPr>
              <a:t>. . .</a:t>
            </a:r>
            <a:endParaRPr lang="ru-RU" sz="54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91839" y="2267668"/>
          <a:ext cx="8352929" cy="3744414"/>
        </p:xfrm>
        <a:graphic>
          <a:graphicData uri="http://schemas.openxmlformats.org/drawingml/2006/table">
            <a:tbl>
              <a:tblPr/>
              <a:tblGrid>
                <a:gridCol w="2784019"/>
                <a:gridCol w="2784019"/>
                <a:gridCol w="2784891"/>
              </a:tblGrid>
              <a:tr h="12481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571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1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571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1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1681" name="Oval 1"/>
          <p:cNvSpPr>
            <a:spLocks noChangeArrowheads="1"/>
          </p:cNvSpPr>
          <p:nvPr/>
        </p:nvSpPr>
        <p:spPr bwMode="auto">
          <a:xfrm>
            <a:off x="1583928" y="4931965"/>
            <a:ext cx="796925" cy="787400"/>
          </a:xfrm>
          <a:prstGeom prst="ellipse">
            <a:avLst/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71682" name="Oval 2"/>
          <p:cNvSpPr>
            <a:spLocks noChangeArrowheads="1"/>
          </p:cNvSpPr>
          <p:nvPr/>
        </p:nvSpPr>
        <p:spPr bwMode="auto">
          <a:xfrm>
            <a:off x="4536256" y="3707829"/>
            <a:ext cx="796925" cy="7874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hangingPunct="1">
              <a:lnSpc>
                <a:spcPct val="100000"/>
              </a:lnSpc>
              <a:buClrTx/>
              <a:buSzTx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83" name="Oval 3"/>
          <p:cNvSpPr>
            <a:spLocks noChangeArrowheads="1"/>
          </p:cNvSpPr>
          <p:nvPr/>
        </p:nvSpPr>
        <p:spPr bwMode="auto">
          <a:xfrm>
            <a:off x="7344568" y="2483693"/>
            <a:ext cx="796925" cy="787400"/>
          </a:xfrm>
          <a:prstGeom prst="ellipse">
            <a:avLst/>
          </a:prstGeom>
          <a:solidFill>
            <a:srgbClr val="FF33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hangingPunct="1">
              <a:lnSpc>
                <a:spcPct val="100000"/>
              </a:lnSpc>
              <a:buClrTx/>
              <a:buSzTx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2736056" y="251445"/>
            <a:ext cx="380572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Оценочный лист.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9829" y="1763613"/>
          <a:ext cx="9073018" cy="5400600"/>
        </p:xfrm>
        <a:graphic>
          <a:graphicData uri="http://schemas.openxmlformats.org/drawingml/2006/table">
            <a:tbl>
              <a:tblPr/>
              <a:tblGrid>
                <a:gridCol w="595847"/>
                <a:gridCol w="595847"/>
                <a:gridCol w="595847"/>
                <a:gridCol w="595847"/>
                <a:gridCol w="595847"/>
                <a:gridCol w="595847"/>
                <a:gridCol w="595847"/>
                <a:gridCol w="595847"/>
                <a:gridCol w="595847"/>
                <a:gridCol w="631225"/>
                <a:gridCol w="615710"/>
                <a:gridCol w="615710"/>
                <a:gridCol w="615710"/>
                <a:gridCol w="616330"/>
                <a:gridCol w="615710"/>
              </a:tblGrid>
              <a:tr h="780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82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80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80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14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 dirty="0">
                        <a:latin typeface="Calibri"/>
                        <a:ea typeface="Times New Roman"/>
                      </a:endParaRPr>
                    </a:p>
                  </a:txBody>
                  <a:tcPr marL="73098" marR="73098" marT="36319" marB="3631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31800" y="0"/>
            <a:ext cx="9069387" cy="755501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Мозговой штурм.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234"/>
          <p:cNvSpPr txBox="1">
            <a:spLocks noChangeArrowheads="1"/>
          </p:cNvSpPr>
          <p:nvPr/>
        </p:nvSpPr>
        <p:spPr bwMode="auto">
          <a:xfrm>
            <a:off x="287784" y="683493"/>
            <a:ext cx="9606345" cy="1132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r>
              <a:rPr lang="ru-RU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4. Дробь, </a:t>
            </a:r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 которой числитель меньше знаменателя  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235"/>
          <p:cNvSpPr txBox="1">
            <a:spLocks noChangeArrowheads="1"/>
          </p:cNvSpPr>
          <p:nvPr/>
        </p:nvSpPr>
        <p:spPr bwMode="auto">
          <a:xfrm>
            <a:off x="0" y="611485"/>
            <a:ext cx="10080625" cy="1132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Дробь, у которой числитель больше или равен знаменателю?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172"/>
          <p:cNvSpPr txBox="1">
            <a:spLocks noChangeArrowheads="1"/>
          </p:cNvSpPr>
          <p:nvPr/>
        </p:nvSpPr>
        <p:spPr bwMode="auto">
          <a:xfrm>
            <a:off x="215776" y="755501"/>
            <a:ext cx="9606345" cy="61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1. Число, </a:t>
            </a:r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обозначающее часть целого. </a:t>
            </a:r>
            <a:endParaRPr lang="ru-RU" sz="3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232"/>
          <p:cNvSpPr txBox="1">
            <a:spLocks noChangeArrowheads="1"/>
          </p:cNvSpPr>
          <p:nvPr/>
        </p:nvSpPr>
        <p:spPr bwMode="auto">
          <a:xfrm>
            <a:off x="215776" y="755501"/>
            <a:ext cx="9606346" cy="61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r>
              <a:rPr lang="ru-RU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Число, которое стоит над дробной чертой?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172"/>
          <p:cNvSpPr txBox="1">
            <a:spLocks noChangeArrowheads="1"/>
          </p:cNvSpPr>
          <p:nvPr/>
        </p:nvSpPr>
        <p:spPr bwMode="auto">
          <a:xfrm>
            <a:off x="287784" y="683493"/>
            <a:ext cx="9606345" cy="81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233"/>
          <p:cNvSpPr txBox="1">
            <a:spLocks noChangeArrowheads="1"/>
          </p:cNvSpPr>
          <p:nvPr/>
        </p:nvSpPr>
        <p:spPr bwMode="auto">
          <a:xfrm>
            <a:off x="215776" y="827509"/>
            <a:ext cx="9606346" cy="61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r>
              <a:rPr lang="ru-RU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3. Число, которое стоит </a:t>
            </a:r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под дробной </a:t>
            </a:r>
            <a:r>
              <a:rPr lang="ru-RU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чертой.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236"/>
          <p:cNvSpPr txBox="1">
            <a:spLocks noChangeArrowheads="1"/>
          </p:cNvSpPr>
          <p:nvPr/>
        </p:nvSpPr>
        <p:spPr bwMode="auto">
          <a:xfrm>
            <a:off x="474279" y="827509"/>
            <a:ext cx="9606346" cy="61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Число имеющее и целую и дробную часть?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237"/>
          <p:cNvSpPr txBox="1">
            <a:spLocks noChangeArrowheads="1"/>
          </p:cNvSpPr>
          <p:nvPr/>
        </p:nvSpPr>
        <p:spPr bwMode="auto">
          <a:xfrm>
            <a:off x="215776" y="755501"/>
            <a:ext cx="9606345" cy="61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7. Что означает </a:t>
            </a:r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дробь 5/5?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99"/>
          <p:cNvSpPr txBox="1">
            <a:spLocks noChangeArrowheads="1"/>
          </p:cNvSpPr>
          <p:nvPr/>
        </p:nvSpPr>
        <p:spPr bwMode="auto">
          <a:xfrm>
            <a:off x="647824" y="183562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Ч</a:t>
            </a:r>
            <a:endParaRPr lang="ru-RU" dirty="0"/>
          </a:p>
        </p:txBody>
      </p:sp>
      <p:sp>
        <p:nvSpPr>
          <p:cNvPr id="15" name="Text Box 173"/>
          <p:cNvSpPr txBox="1">
            <a:spLocks noChangeArrowheads="1"/>
          </p:cNvSpPr>
          <p:nvPr/>
        </p:nvSpPr>
        <p:spPr bwMode="auto">
          <a:xfrm>
            <a:off x="1295896" y="1835621"/>
            <a:ext cx="621289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</a:rPr>
              <a:t>И</a:t>
            </a:r>
            <a:endParaRPr lang="ru-RU" sz="2600" dirty="0"/>
          </a:p>
        </p:txBody>
      </p:sp>
      <p:sp>
        <p:nvSpPr>
          <p:cNvPr id="16" name="Text Box 173"/>
          <p:cNvSpPr txBox="1">
            <a:spLocks noChangeArrowheads="1"/>
          </p:cNvSpPr>
          <p:nvPr/>
        </p:nvSpPr>
        <p:spPr bwMode="auto">
          <a:xfrm>
            <a:off x="1871960" y="1835621"/>
            <a:ext cx="621289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</a:rPr>
              <a:t>С</a:t>
            </a:r>
            <a:endParaRPr lang="ru-RU" sz="2600" dirty="0"/>
          </a:p>
        </p:txBody>
      </p:sp>
      <p:sp>
        <p:nvSpPr>
          <p:cNvPr id="17" name="Text Box 173"/>
          <p:cNvSpPr txBox="1">
            <a:spLocks noChangeArrowheads="1"/>
          </p:cNvSpPr>
          <p:nvPr/>
        </p:nvSpPr>
        <p:spPr bwMode="auto">
          <a:xfrm>
            <a:off x="2448024" y="1835621"/>
            <a:ext cx="621289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</a:rPr>
              <a:t>Л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18" name="Text Box 199"/>
          <p:cNvSpPr txBox="1">
            <a:spLocks noChangeArrowheads="1"/>
          </p:cNvSpPr>
          <p:nvPr/>
        </p:nvSpPr>
        <p:spPr bwMode="auto">
          <a:xfrm>
            <a:off x="3672160" y="183562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Т</a:t>
            </a:r>
            <a:endParaRPr lang="ru-RU" dirty="0"/>
          </a:p>
        </p:txBody>
      </p:sp>
      <p:sp>
        <p:nvSpPr>
          <p:cNvPr id="19" name="Text Box 199"/>
          <p:cNvSpPr txBox="1">
            <a:spLocks noChangeArrowheads="1"/>
          </p:cNvSpPr>
          <p:nvPr/>
        </p:nvSpPr>
        <p:spPr bwMode="auto">
          <a:xfrm>
            <a:off x="4248224" y="183562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Е</a:t>
            </a:r>
            <a:endParaRPr lang="ru-RU" dirty="0"/>
          </a:p>
        </p:txBody>
      </p:sp>
      <p:sp>
        <p:nvSpPr>
          <p:cNvPr id="20" name="Text Box 199"/>
          <p:cNvSpPr txBox="1">
            <a:spLocks noChangeArrowheads="1"/>
          </p:cNvSpPr>
          <p:nvPr/>
        </p:nvSpPr>
        <p:spPr bwMode="auto">
          <a:xfrm>
            <a:off x="4824288" y="183562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Л</a:t>
            </a:r>
            <a:endParaRPr lang="ru-RU" dirty="0"/>
          </a:p>
        </p:txBody>
      </p:sp>
      <p:sp>
        <p:nvSpPr>
          <p:cNvPr id="21" name="Text Box 199"/>
          <p:cNvSpPr txBox="1">
            <a:spLocks noChangeArrowheads="1"/>
          </p:cNvSpPr>
          <p:nvPr/>
        </p:nvSpPr>
        <p:spPr bwMode="auto">
          <a:xfrm>
            <a:off x="5472360" y="183562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Ь</a:t>
            </a:r>
            <a:endParaRPr lang="ru-RU" dirty="0"/>
          </a:p>
        </p:txBody>
      </p:sp>
      <p:sp>
        <p:nvSpPr>
          <p:cNvPr id="22" name="Text Box 199"/>
          <p:cNvSpPr txBox="1">
            <a:spLocks noChangeArrowheads="1"/>
          </p:cNvSpPr>
          <p:nvPr/>
        </p:nvSpPr>
        <p:spPr bwMode="auto">
          <a:xfrm>
            <a:off x="3096096" y="183562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И</a:t>
            </a:r>
            <a:endParaRPr lang="ru-RU" dirty="0"/>
          </a:p>
        </p:txBody>
      </p:sp>
      <p:sp>
        <p:nvSpPr>
          <p:cNvPr id="23" name="Text Box 199"/>
          <p:cNvSpPr txBox="1">
            <a:spLocks noChangeArrowheads="1"/>
          </p:cNvSpPr>
          <p:nvPr/>
        </p:nvSpPr>
        <p:spPr bwMode="auto">
          <a:xfrm>
            <a:off x="4896296" y="349180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Т</a:t>
            </a:r>
            <a:endParaRPr lang="ru-RU" dirty="0"/>
          </a:p>
        </p:txBody>
      </p:sp>
      <p:sp>
        <p:nvSpPr>
          <p:cNvPr id="24" name="Text Box 199"/>
          <p:cNvSpPr txBox="1">
            <a:spLocks noChangeArrowheads="1"/>
          </p:cNvSpPr>
          <p:nvPr/>
        </p:nvSpPr>
        <p:spPr bwMode="auto">
          <a:xfrm>
            <a:off x="4320232" y="349180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А</a:t>
            </a:r>
            <a:endParaRPr lang="ru-RU" dirty="0"/>
          </a:p>
        </p:txBody>
      </p:sp>
      <p:sp>
        <p:nvSpPr>
          <p:cNvPr id="25" name="Text Box 199"/>
          <p:cNvSpPr txBox="1">
            <a:spLocks noChangeArrowheads="1"/>
          </p:cNvSpPr>
          <p:nvPr/>
        </p:nvSpPr>
        <p:spPr bwMode="auto">
          <a:xfrm>
            <a:off x="3672160" y="349180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Н</a:t>
            </a:r>
            <a:endParaRPr lang="ru-RU" dirty="0"/>
          </a:p>
        </p:txBody>
      </p:sp>
      <p:sp>
        <p:nvSpPr>
          <p:cNvPr id="26" name="Text Box 199"/>
          <p:cNvSpPr txBox="1">
            <a:spLocks noChangeArrowheads="1"/>
          </p:cNvSpPr>
          <p:nvPr/>
        </p:nvSpPr>
        <p:spPr bwMode="auto">
          <a:xfrm>
            <a:off x="3024088" y="349180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Е</a:t>
            </a:r>
            <a:endParaRPr lang="ru-RU" dirty="0"/>
          </a:p>
        </p:txBody>
      </p:sp>
      <p:sp>
        <p:nvSpPr>
          <p:cNvPr id="27" name="Text Box 199"/>
          <p:cNvSpPr txBox="1">
            <a:spLocks noChangeArrowheads="1"/>
          </p:cNvSpPr>
          <p:nvPr/>
        </p:nvSpPr>
        <p:spPr bwMode="auto">
          <a:xfrm>
            <a:off x="1943968" y="349180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А</a:t>
            </a:r>
            <a:endParaRPr lang="ru-RU" dirty="0"/>
          </a:p>
        </p:txBody>
      </p:sp>
      <p:sp>
        <p:nvSpPr>
          <p:cNvPr id="28" name="Text Box 199"/>
          <p:cNvSpPr txBox="1">
            <a:spLocks noChangeArrowheads="1"/>
          </p:cNvSpPr>
          <p:nvPr/>
        </p:nvSpPr>
        <p:spPr bwMode="auto">
          <a:xfrm>
            <a:off x="1295896" y="349180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Н</a:t>
            </a:r>
            <a:endParaRPr lang="ru-RU" dirty="0"/>
          </a:p>
        </p:txBody>
      </p:sp>
      <p:sp>
        <p:nvSpPr>
          <p:cNvPr id="29" name="Text Box 199"/>
          <p:cNvSpPr txBox="1">
            <a:spLocks noChangeArrowheads="1"/>
          </p:cNvSpPr>
          <p:nvPr/>
        </p:nvSpPr>
        <p:spPr bwMode="auto">
          <a:xfrm>
            <a:off x="647824" y="349180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З</a:t>
            </a:r>
            <a:endParaRPr lang="ru-RU" dirty="0"/>
          </a:p>
        </p:txBody>
      </p:sp>
      <p:sp>
        <p:nvSpPr>
          <p:cNvPr id="30" name="Text Box 199"/>
          <p:cNvSpPr txBox="1">
            <a:spLocks noChangeArrowheads="1"/>
          </p:cNvSpPr>
          <p:nvPr/>
        </p:nvSpPr>
        <p:spPr bwMode="auto">
          <a:xfrm>
            <a:off x="3672160" y="2627709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Ь</a:t>
            </a:r>
            <a:endParaRPr lang="ru-RU" dirty="0"/>
          </a:p>
        </p:txBody>
      </p:sp>
      <p:sp>
        <p:nvSpPr>
          <p:cNvPr id="31" name="Text Box 199"/>
          <p:cNvSpPr txBox="1">
            <a:spLocks noChangeArrowheads="1"/>
          </p:cNvSpPr>
          <p:nvPr/>
        </p:nvSpPr>
        <p:spPr bwMode="auto">
          <a:xfrm>
            <a:off x="3096096" y="2627709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Б</a:t>
            </a:r>
            <a:endParaRPr lang="ru-RU" dirty="0"/>
          </a:p>
        </p:txBody>
      </p:sp>
      <p:sp>
        <p:nvSpPr>
          <p:cNvPr id="32" name="Text Box 199"/>
          <p:cNvSpPr txBox="1">
            <a:spLocks noChangeArrowheads="1"/>
          </p:cNvSpPr>
          <p:nvPr/>
        </p:nvSpPr>
        <p:spPr bwMode="auto">
          <a:xfrm>
            <a:off x="1871960" y="2627709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Р</a:t>
            </a:r>
            <a:endParaRPr lang="ru-RU" dirty="0"/>
          </a:p>
        </p:txBody>
      </p:sp>
      <p:sp>
        <p:nvSpPr>
          <p:cNvPr id="33" name="Text Box 199"/>
          <p:cNvSpPr txBox="1">
            <a:spLocks noChangeArrowheads="1"/>
          </p:cNvSpPr>
          <p:nvPr/>
        </p:nvSpPr>
        <p:spPr bwMode="auto">
          <a:xfrm>
            <a:off x="1295896" y="2627709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Д</a:t>
            </a:r>
            <a:endParaRPr lang="ru-RU" dirty="0"/>
          </a:p>
        </p:txBody>
      </p:sp>
      <p:sp>
        <p:nvSpPr>
          <p:cNvPr id="34" name="Text Box 199"/>
          <p:cNvSpPr txBox="1">
            <a:spLocks noChangeArrowheads="1"/>
          </p:cNvSpPr>
          <p:nvPr/>
        </p:nvSpPr>
        <p:spPr bwMode="auto">
          <a:xfrm>
            <a:off x="5472360" y="349180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Е</a:t>
            </a:r>
            <a:endParaRPr lang="ru-RU" dirty="0"/>
          </a:p>
        </p:txBody>
      </p:sp>
      <p:sp>
        <p:nvSpPr>
          <p:cNvPr id="35" name="Text Box 199"/>
          <p:cNvSpPr txBox="1">
            <a:spLocks noChangeArrowheads="1"/>
          </p:cNvSpPr>
          <p:nvPr/>
        </p:nvSpPr>
        <p:spPr bwMode="auto">
          <a:xfrm>
            <a:off x="6048424" y="349180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Л</a:t>
            </a:r>
            <a:endParaRPr lang="ru-RU" dirty="0"/>
          </a:p>
        </p:txBody>
      </p:sp>
      <p:sp>
        <p:nvSpPr>
          <p:cNvPr id="36" name="Text Box 199"/>
          <p:cNvSpPr txBox="1">
            <a:spLocks noChangeArrowheads="1"/>
          </p:cNvSpPr>
          <p:nvPr/>
        </p:nvSpPr>
        <p:spPr bwMode="auto">
          <a:xfrm>
            <a:off x="6696496" y="349180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Ь</a:t>
            </a:r>
            <a:endParaRPr lang="ru-RU" dirty="0"/>
          </a:p>
        </p:txBody>
      </p:sp>
      <p:sp>
        <p:nvSpPr>
          <p:cNvPr id="37" name="Text Box 173"/>
          <p:cNvSpPr txBox="1">
            <a:spLocks noChangeArrowheads="1"/>
          </p:cNvSpPr>
          <p:nvPr/>
        </p:nvSpPr>
        <p:spPr bwMode="auto">
          <a:xfrm>
            <a:off x="2520032" y="2627709"/>
            <a:ext cx="621289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</a:rPr>
              <a:t>О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38" name="Text Box 173"/>
          <p:cNvSpPr txBox="1">
            <a:spLocks noChangeArrowheads="1"/>
          </p:cNvSpPr>
          <p:nvPr/>
        </p:nvSpPr>
        <p:spPr bwMode="auto">
          <a:xfrm>
            <a:off x="2520032" y="3491805"/>
            <a:ext cx="621289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</a:rPr>
              <a:t>М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39" name="Text Box 173"/>
          <p:cNvSpPr txBox="1">
            <a:spLocks noChangeArrowheads="1"/>
          </p:cNvSpPr>
          <p:nvPr/>
        </p:nvSpPr>
        <p:spPr bwMode="auto">
          <a:xfrm>
            <a:off x="2520032" y="4211885"/>
            <a:ext cx="621289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</a:rPr>
              <a:t>А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40" name="Text Box 173"/>
          <p:cNvSpPr txBox="1">
            <a:spLocks noChangeArrowheads="1"/>
          </p:cNvSpPr>
          <p:nvPr/>
        </p:nvSpPr>
        <p:spPr bwMode="auto">
          <a:xfrm>
            <a:off x="2520032" y="5003973"/>
            <a:ext cx="621289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</a:rPr>
              <a:t>Н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41" name="Text Box 173"/>
          <p:cNvSpPr txBox="1">
            <a:spLocks noChangeArrowheads="1"/>
          </p:cNvSpPr>
          <p:nvPr/>
        </p:nvSpPr>
        <p:spPr bwMode="auto">
          <a:xfrm>
            <a:off x="2520032" y="5796061"/>
            <a:ext cx="621289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</a:rPr>
              <a:t>О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42" name="Text Box 173"/>
          <p:cNvSpPr txBox="1">
            <a:spLocks noChangeArrowheads="1"/>
          </p:cNvSpPr>
          <p:nvPr/>
        </p:nvSpPr>
        <p:spPr bwMode="auto">
          <a:xfrm>
            <a:off x="2520032" y="6516141"/>
            <a:ext cx="621289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</a:rPr>
              <a:t>Е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43" name="Text Box 199"/>
          <p:cNvSpPr txBox="1">
            <a:spLocks noChangeArrowheads="1"/>
          </p:cNvSpPr>
          <p:nvPr/>
        </p:nvSpPr>
        <p:spPr bwMode="auto">
          <a:xfrm>
            <a:off x="3672160" y="5003973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П</a:t>
            </a:r>
            <a:endParaRPr lang="ru-RU" dirty="0"/>
          </a:p>
        </p:txBody>
      </p:sp>
      <p:sp>
        <p:nvSpPr>
          <p:cNvPr id="44" name="Text Box 199"/>
          <p:cNvSpPr txBox="1">
            <a:spLocks noChangeArrowheads="1"/>
          </p:cNvSpPr>
          <p:nvPr/>
        </p:nvSpPr>
        <p:spPr bwMode="auto">
          <a:xfrm>
            <a:off x="3096096" y="5003973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Е</a:t>
            </a:r>
            <a:endParaRPr lang="ru-RU" dirty="0"/>
          </a:p>
        </p:txBody>
      </p:sp>
      <p:sp>
        <p:nvSpPr>
          <p:cNvPr id="45" name="Text Box 199"/>
          <p:cNvSpPr txBox="1">
            <a:spLocks noChangeArrowheads="1"/>
          </p:cNvSpPr>
          <p:nvPr/>
        </p:nvSpPr>
        <p:spPr bwMode="auto">
          <a:xfrm>
            <a:off x="1223888" y="421188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П</a:t>
            </a:r>
            <a:endParaRPr lang="ru-RU" dirty="0"/>
          </a:p>
        </p:txBody>
      </p:sp>
      <p:sp>
        <p:nvSpPr>
          <p:cNvPr id="46" name="Text Box 199"/>
          <p:cNvSpPr txBox="1">
            <a:spLocks noChangeArrowheads="1"/>
          </p:cNvSpPr>
          <p:nvPr/>
        </p:nvSpPr>
        <p:spPr bwMode="auto">
          <a:xfrm>
            <a:off x="1871960" y="421188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Р</a:t>
            </a:r>
            <a:endParaRPr lang="ru-RU" dirty="0"/>
          </a:p>
        </p:txBody>
      </p:sp>
      <p:sp>
        <p:nvSpPr>
          <p:cNvPr id="47" name="Text Box 199"/>
          <p:cNvSpPr txBox="1">
            <a:spLocks noChangeArrowheads="1"/>
          </p:cNvSpPr>
          <p:nvPr/>
        </p:nvSpPr>
        <p:spPr bwMode="auto">
          <a:xfrm>
            <a:off x="3096096" y="421188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В</a:t>
            </a:r>
            <a:endParaRPr lang="ru-RU" dirty="0"/>
          </a:p>
        </p:txBody>
      </p:sp>
      <p:sp>
        <p:nvSpPr>
          <p:cNvPr id="48" name="Text Box 199"/>
          <p:cNvSpPr txBox="1">
            <a:spLocks noChangeArrowheads="1"/>
          </p:cNvSpPr>
          <p:nvPr/>
        </p:nvSpPr>
        <p:spPr bwMode="auto">
          <a:xfrm>
            <a:off x="3672160" y="421188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И</a:t>
            </a:r>
            <a:endParaRPr lang="ru-RU" dirty="0"/>
          </a:p>
        </p:txBody>
      </p:sp>
      <p:sp>
        <p:nvSpPr>
          <p:cNvPr id="49" name="Text Box 199"/>
          <p:cNvSpPr txBox="1">
            <a:spLocks noChangeArrowheads="1"/>
          </p:cNvSpPr>
          <p:nvPr/>
        </p:nvSpPr>
        <p:spPr bwMode="auto">
          <a:xfrm>
            <a:off x="4248224" y="421188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Л</a:t>
            </a:r>
            <a:endParaRPr lang="ru-RU" dirty="0"/>
          </a:p>
        </p:txBody>
      </p:sp>
      <p:sp>
        <p:nvSpPr>
          <p:cNvPr id="50" name="Text Box 199"/>
          <p:cNvSpPr txBox="1">
            <a:spLocks noChangeArrowheads="1"/>
          </p:cNvSpPr>
          <p:nvPr/>
        </p:nvSpPr>
        <p:spPr bwMode="auto">
          <a:xfrm>
            <a:off x="4896296" y="421188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Ь</a:t>
            </a:r>
            <a:endParaRPr lang="ru-RU" dirty="0"/>
          </a:p>
        </p:txBody>
      </p:sp>
      <p:sp>
        <p:nvSpPr>
          <p:cNvPr id="51" name="Text Box 199"/>
          <p:cNvSpPr txBox="1">
            <a:spLocks noChangeArrowheads="1"/>
          </p:cNvSpPr>
          <p:nvPr/>
        </p:nvSpPr>
        <p:spPr bwMode="auto">
          <a:xfrm>
            <a:off x="5472360" y="421188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Н</a:t>
            </a:r>
            <a:endParaRPr lang="ru-RU" dirty="0"/>
          </a:p>
        </p:txBody>
      </p:sp>
      <p:sp>
        <p:nvSpPr>
          <p:cNvPr id="52" name="Text Box 199"/>
          <p:cNvSpPr txBox="1">
            <a:spLocks noChangeArrowheads="1"/>
          </p:cNvSpPr>
          <p:nvPr/>
        </p:nvSpPr>
        <p:spPr bwMode="auto">
          <a:xfrm>
            <a:off x="6048424" y="421188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А</a:t>
            </a:r>
            <a:endParaRPr lang="ru-RU" dirty="0"/>
          </a:p>
        </p:txBody>
      </p:sp>
      <p:sp>
        <p:nvSpPr>
          <p:cNvPr id="53" name="Text Box 199"/>
          <p:cNvSpPr txBox="1">
            <a:spLocks noChangeArrowheads="1"/>
          </p:cNvSpPr>
          <p:nvPr/>
        </p:nvSpPr>
        <p:spPr bwMode="auto">
          <a:xfrm>
            <a:off x="6696496" y="4211885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Я</a:t>
            </a:r>
            <a:endParaRPr lang="ru-RU" dirty="0"/>
          </a:p>
        </p:txBody>
      </p:sp>
      <p:sp>
        <p:nvSpPr>
          <p:cNvPr id="54" name="Text Box 199"/>
          <p:cNvSpPr txBox="1">
            <a:spLocks noChangeArrowheads="1"/>
          </p:cNvSpPr>
          <p:nvPr/>
        </p:nvSpPr>
        <p:spPr bwMode="auto">
          <a:xfrm>
            <a:off x="4824288" y="5003973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А</a:t>
            </a:r>
            <a:endParaRPr lang="ru-RU" dirty="0"/>
          </a:p>
        </p:txBody>
      </p:sp>
      <p:sp>
        <p:nvSpPr>
          <p:cNvPr id="55" name="Text Box 199"/>
          <p:cNvSpPr txBox="1">
            <a:spLocks noChangeArrowheads="1"/>
          </p:cNvSpPr>
          <p:nvPr/>
        </p:nvSpPr>
        <p:spPr bwMode="auto">
          <a:xfrm>
            <a:off x="5472360" y="5003973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В</a:t>
            </a:r>
            <a:endParaRPr lang="ru-RU" dirty="0"/>
          </a:p>
        </p:txBody>
      </p:sp>
      <p:sp>
        <p:nvSpPr>
          <p:cNvPr id="56" name="Text Box 199"/>
          <p:cNvSpPr txBox="1">
            <a:spLocks noChangeArrowheads="1"/>
          </p:cNvSpPr>
          <p:nvPr/>
        </p:nvSpPr>
        <p:spPr bwMode="auto">
          <a:xfrm>
            <a:off x="6048424" y="5003973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И</a:t>
            </a:r>
            <a:endParaRPr lang="ru-RU" dirty="0"/>
          </a:p>
        </p:txBody>
      </p:sp>
      <p:sp>
        <p:nvSpPr>
          <p:cNvPr id="57" name="Text Box 199"/>
          <p:cNvSpPr txBox="1">
            <a:spLocks noChangeArrowheads="1"/>
          </p:cNvSpPr>
          <p:nvPr/>
        </p:nvSpPr>
        <p:spPr bwMode="auto">
          <a:xfrm>
            <a:off x="7344568" y="5003973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Ь</a:t>
            </a:r>
            <a:endParaRPr lang="ru-RU" dirty="0"/>
          </a:p>
        </p:txBody>
      </p:sp>
      <p:sp>
        <p:nvSpPr>
          <p:cNvPr id="58" name="Text Box 199"/>
          <p:cNvSpPr txBox="1">
            <a:spLocks noChangeArrowheads="1"/>
          </p:cNvSpPr>
          <p:nvPr/>
        </p:nvSpPr>
        <p:spPr bwMode="auto">
          <a:xfrm>
            <a:off x="6696496" y="5003973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Л</a:t>
            </a:r>
            <a:endParaRPr lang="ru-RU" dirty="0"/>
          </a:p>
        </p:txBody>
      </p:sp>
      <p:sp>
        <p:nvSpPr>
          <p:cNvPr id="59" name="Text Box 199"/>
          <p:cNvSpPr txBox="1">
            <a:spLocks noChangeArrowheads="1"/>
          </p:cNvSpPr>
          <p:nvPr/>
        </p:nvSpPr>
        <p:spPr bwMode="auto">
          <a:xfrm>
            <a:off x="7920632" y="5003973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Н</a:t>
            </a:r>
            <a:endParaRPr lang="ru-RU" dirty="0"/>
          </a:p>
        </p:txBody>
      </p:sp>
      <p:sp>
        <p:nvSpPr>
          <p:cNvPr id="60" name="Text Box 199"/>
          <p:cNvSpPr txBox="1">
            <a:spLocks noChangeArrowheads="1"/>
          </p:cNvSpPr>
          <p:nvPr/>
        </p:nvSpPr>
        <p:spPr bwMode="auto">
          <a:xfrm>
            <a:off x="8568704" y="5003973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А</a:t>
            </a:r>
            <a:endParaRPr lang="ru-RU" dirty="0"/>
          </a:p>
        </p:txBody>
      </p:sp>
      <p:sp>
        <p:nvSpPr>
          <p:cNvPr id="61" name="Text Box 199"/>
          <p:cNvSpPr txBox="1">
            <a:spLocks noChangeArrowheads="1"/>
          </p:cNvSpPr>
          <p:nvPr/>
        </p:nvSpPr>
        <p:spPr bwMode="auto">
          <a:xfrm>
            <a:off x="9144768" y="5003973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Я</a:t>
            </a:r>
            <a:endParaRPr lang="ru-RU" dirty="0"/>
          </a:p>
        </p:txBody>
      </p:sp>
      <p:sp>
        <p:nvSpPr>
          <p:cNvPr id="62" name="Text Box 199"/>
          <p:cNvSpPr txBox="1">
            <a:spLocks noChangeArrowheads="1"/>
          </p:cNvSpPr>
          <p:nvPr/>
        </p:nvSpPr>
        <p:spPr bwMode="auto">
          <a:xfrm>
            <a:off x="4248224" y="5003973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Р</a:t>
            </a:r>
            <a:endParaRPr lang="ru-RU" dirty="0"/>
          </a:p>
        </p:txBody>
      </p:sp>
      <p:sp>
        <p:nvSpPr>
          <p:cNvPr id="63" name="Text Box 199"/>
          <p:cNvSpPr txBox="1">
            <a:spLocks noChangeArrowheads="1"/>
          </p:cNvSpPr>
          <p:nvPr/>
        </p:nvSpPr>
        <p:spPr bwMode="auto">
          <a:xfrm>
            <a:off x="4896296" y="651614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Н</a:t>
            </a:r>
            <a:endParaRPr lang="ru-RU" dirty="0"/>
          </a:p>
        </p:txBody>
      </p:sp>
      <p:sp>
        <p:nvSpPr>
          <p:cNvPr id="64" name="Text Box 199"/>
          <p:cNvSpPr txBox="1">
            <a:spLocks noChangeArrowheads="1"/>
          </p:cNvSpPr>
          <p:nvPr/>
        </p:nvSpPr>
        <p:spPr bwMode="auto">
          <a:xfrm>
            <a:off x="4320232" y="651614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</a:rPr>
              <a:t>Н</a:t>
            </a:r>
            <a:endParaRPr lang="ru-RU" dirty="0"/>
          </a:p>
        </p:txBody>
      </p:sp>
      <p:sp>
        <p:nvSpPr>
          <p:cNvPr id="65" name="Text Box 199"/>
          <p:cNvSpPr txBox="1">
            <a:spLocks noChangeArrowheads="1"/>
          </p:cNvSpPr>
          <p:nvPr/>
        </p:nvSpPr>
        <p:spPr bwMode="auto">
          <a:xfrm>
            <a:off x="3672160" y="651614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А</a:t>
            </a:r>
            <a:endParaRPr lang="ru-RU" dirty="0"/>
          </a:p>
        </p:txBody>
      </p:sp>
      <p:sp>
        <p:nvSpPr>
          <p:cNvPr id="66" name="Text Box 199"/>
          <p:cNvSpPr txBox="1">
            <a:spLocks noChangeArrowheads="1"/>
          </p:cNvSpPr>
          <p:nvPr/>
        </p:nvSpPr>
        <p:spPr bwMode="auto">
          <a:xfrm>
            <a:off x="3096096" y="651614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</a:rPr>
              <a:t>Ш</a:t>
            </a:r>
            <a:endParaRPr lang="ru-RU" dirty="0"/>
          </a:p>
        </p:txBody>
      </p:sp>
      <p:sp>
        <p:nvSpPr>
          <p:cNvPr id="67" name="Text Box 199"/>
          <p:cNvSpPr txBox="1">
            <a:spLocks noChangeArrowheads="1"/>
          </p:cNvSpPr>
          <p:nvPr/>
        </p:nvSpPr>
        <p:spPr bwMode="auto">
          <a:xfrm>
            <a:off x="1871960" y="651614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М</a:t>
            </a:r>
            <a:endParaRPr lang="ru-RU" dirty="0"/>
          </a:p>
        </p:txBody>
      </p:sp>
      <p:sp>
        <p:nvSpPr>
          <p:cNvPr id="68" name="Text Box 199"/>
          <p:cNvSpPr txBox="1">
            <a:spLocks noChangeArrowheads="1"/>
          </p:cNvSpPr>
          <p:nvPr/>
        </p:nvSpPr>
        <p:spPr bwMode="auto">
          <a:xfrm>
            <a:off x="1295896" y="651614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С</a:t>
            </a:r>
            <a:endParaRPr lang="ru-RU" dirty="0"/>
          </a:p>
        </p:txBody>
      </p:sp>
      <p:sp>
        <p:nvSpPr>
          <p:cNvPr id="69" name="Text Box 199"/>
          <p:cNvSpPr txBox="1">
            <a:spLocks noChangeArrowheads="1"/>
          </p:cNvSpPr>
          <p:nvPr/>
        </p:nvSpPr>
        <p:spPr bwMode="auto">
          <a:xfrm>
            <a:off x="3096096" y="579606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Е</a:t>
            </a:r>
            <a:endParaRPr lang="ru-RU" dirty="0"/>
          </a:p>
        </p:txBody>
      </p:sp>
      <p:sp>
        <p:nvSpPr>
          <p:cNvPr id="70" name="Text Box 199"/>
          <p:cNvSpPr txBox="1">
            <a:spLocks noChangeArrowheads="1"/>
          </p:cNvSpPr>
          <p:nvPr/>
        </p:nvSpPr>
        <p:spPr bwMode="auto">
          <a:xfrm>
            <a:off x="1871960" y="579606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Л</a:t>
            </a:r>
            <a:endParaRPr lang="ru-RU" dirty="0"/>
          </a:p>
        </p:txBody>
      </p:sp>
      <p:sp>
        <p:nvSpPr>
          <p:cNvPr id="71" name="Text Box 199"/>
          <p:cNvSpPr txBox="1">
            <a:spLocks noChangeArrowheads="1"/>
          </p:cNvSpPr>
          <p:nvPr/>
        </p:nvSpPr>
        <p:spPr bwMode="auto">
          <a:xfrm>
            <a:off x="1223888" y="579606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Е</a:t>
            </a:r>
            <a:endParaRPr lang="ru-RU" dirty="0"/>
          </a:p>
        </p:txBody>
      </p:sp>
      <p:sp>
        <p:nvSpPr>
          <p:cNvPr id="72" name="Text Box 199"/>
          <p:cNvSpPr txBox="1">
            <a:spLocks noChangeArrowheads="1"/>
          </p:cNvSpPr>
          <p:nvPr/>
        </p:nvSpPr>
        <p:spPr bwMode="auto">
          <a:xfrm>
            <a:off x="647824" y="579606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Ц</a:t>
            </a:r>
            <a:endParaRPr lang="ru-RU" dirty="0"/>
          </a:p>
        </p:txBody>
      </p:sp>
      <p:sp>
        <p:nvSpPr>
          <p:cNvPr id="73" name="Text Box 199"/>
          <p:cNvSpPr txBox="1">
            <a:spLocks noChangeArrowheads="1"/>
          </p:cNvSpPr>
          <p:nvPr/>
        </p:nvSpPr>
        <p:spPr bwMode="auto">
          <a:xfrm>
            <a:off x="5472360" y="651614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О</a:t>
            </a:r>
            <a:endParaRPr lang="ru-RU" dirty="0"/>
          </a:p>
        </p:txBody>
      </p:sp>
      <p:sp>
        <p:nvSpPr>
          <p:cNvPr id="74" name="Text Box 199"/>
          <p:cNvSpPr txBox="1">
            <a:spLocks noChangeArrowheads="1"/>
          </p:cNvSpPr>
          <p:nvPr/>
        </p:nvSpPr>
        <p:spPr bwMode="auto">
          <a:xfrm>
            <a:off x="6048424" y="6516141"/>
            <a:ext cx="621288" cy="47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</a:rPr>
              <a:t>Е</a:t>
            </a:r>
            <a:endParaRPr lang="ru-RU" dirty="0"/>
          </a:p>
        </p:txBody>
      </p:sp>
      <p:sp>
        <p:nvSpPr>
          <p:cNvPr id="75" name="Text Box 166"/>
          <p:cNvSpPr txBox="1">
            <a:spLocks noChangeArrowheads="1"/>
          </p:cNvSpPr>
          <p:nvPr/>
        </p:nvSpPr>
        <p:spPr bwMode="auto">
          <a:xfrm>
            <a:off x="215776" y="1763613"/>
            <a:ext cx="504031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</a:t>
            </a:r>
            <a:endParaRPr lang="ru-RU" sz="4000" dirty="0"/>
          </a:p>
        </p:txBody>
      </p:sp>
      <p:sp>
        <p:nvSpPr>
          <p:cNvPr id="76" name="Text Box 165"/>
          <p:cNvSpPr txBox="1">
            <a:spLocks noChangeArrowheads="1"/>
          </p:cNvSpPr>
          <p:nvPr/>
        </p:nvSpPr>
        <p:spPr bwMode="auto">
          <a:xfrm>
            <a:off x="575816" y="2627709"/>
            <a:ext cx="701794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</a:t>
            </a:r>
            <a:endParaRPr lang="ru-RU" sz="4000" dirty="0"/>
          </a:p>
        </p:txBody>
      </p:sp>
      <p:sp>
        <p:nvSpPr>
          <p:cNvPr id="77" name="Text Box 167"/>
          <p:cNvSpPr txBox="1">
            <a:spLocks noChangeArrowheads="1"/>
          </p:cNvSpPr>
          <p:nvPr/>
        </p:nvSpPr>
        <p:spPr bwMode="auto">
          <a:xfrm>
            <a:off x="0" y="3347789"/>
            <a:ext cx="673792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</a:t>
            </a:r>
            <a:endParaRPr lang="ru-RU" sz="4000" dirty="0"/>
          </a:p>
        </p:txBody>
      </p:sp>
      <p:sp>
        <p:nvSpPr>
          <p:cNvPr id="78" name="Text Box 168"/>
          <p:cNvSpPr txBox="1">
            <a:spLocks noChangeArrowheads="1"/>
          </p:cNvSpPr>
          <p:nvPr/>
        </p:nvSpPr>
        <p:spPr bwMode="auto">
          <a:xfrm>
            <a:off x="575816" y="4139877"/>
            <a:ext cx="672042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</a:t>
            </a:r>
            <a:endParaRPr lang="ru-RU" sz="4000" dirty="0"/>
          </a:p>
        </p:txBody>
      </p:sp>
      <p:sp>
        <p:nvSpPr>
          <p:cNvPr id="79" name="Text Box 169"/>
          <p:cNvSpPr txBox="1">
            <a:spLocks noChangeArrowheads="1"/>
          </p:cNvSpPr>
          <p:nvPr/>
        </p:nvSpPr>
        <p:spPr bwMode="auto">
          <a:xfrm>
            <a:off x="1871960" y="4931965"/>
            <a:ext cx="673792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</a:t>
            </a:r>
            <a:endParaRPr lang="ru-RU" sz="4000" dirty="0"/>
          </a:p>
        </p:txBody>
      </p:sp>
      <p:sp>
        <p:nvSpPr>
          <p:cNvPr id="80" name="Text Box 171"/>
          <p:cNvSpPr txBox="1">
            <a:spLocks noChangeArrowheads="1"/>
          </p:cNvSpPr>
          <p:nvPr/>
        </p:nvSpPr>
        <p:spPr bwMode="auto">
          <a:xfrm>
            <a:off x="0" y="5724053"/>
            <a:ext cx="659791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</a:t>
            </a:r>
            <a:endParaRPr lang="ru-RU" sz="4000" dirty="0"/>
          </a:p>
        </p:txBody>
      </p:sp>
      <p:sp>
        <p:nvSpPr>
          <p:cNvPr id="81" name="Text Box 170"/>
          <p:cNvSpPr txBox="1">
            <a:spLocks noChangeArrowheads="1"/>
          </p:cNvSpPr>
          <p:nvPr/>
        </p:nvSpPr>
        <p:spPr bwMode="auto">
          <a:xfrm>
            <a:off x="791840" y="6516141"/>
            <a:ext cx="516281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</a:t>
            </a:r>
            <a:endParaRPr lang="ru-RU" sz="40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1" grpId="0"/>
      <p:bldP spid="11" grpId="1"/>
      <p:bldP spid="12" grpId="0"/>
      <p:bldP spid="12" grpId="1"/>
      <p:bldP spid="13" grpId="0"/>
      <p:bldP spid="13" grpId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Какие геометрические фигуры изображены  на рисунке?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3960192" y="3995861"/>
            <a:ext cx="2160240" cy="2088232"/>
          </a:xfrm>
          <a:prstGeom prst="ellipse">
            <a:avLst/>
          </a:prstGeom>
          <a:solidFill>
            <a:srgbClr val="FFFF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6840512" y="3995861"/>
            <a:ext cx="2016224" cy="1944216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3240112" y="1835621"/>
            <a:ext cx="3312368" cy="1944216"/>
          </a:xfrm>
          <a:prstGeom prst="rect">
            <a:avLst/>
          </a:prstGeom>
          <a:solidFill>
            <a:srgbClr val="FFFF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41" name="Равнобедренный треугольник 40"/>
          <p:cNvSpPr/>
          <p:nvPr/>
        </p:nvSpPr>
        <p:spPr bwMode="auto">
          <a:xfrm>
            <a:off x="1439912" y="3923853"/>
            <a:ext cx="2016224" cy="2160240"/>
          </a:xfrm>
          <a:prstGeom prst="triangle">
            <a:avLst/>
          </a:prstGeom>
          <a:solidFill>
            <a:srgbClr val="FFFF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cxnSp>
        <p:nvCxnSpPr>
          <p:cNvPr id="43" name="Прямая соединительная линия 42"/>
          <p:cNvCxnSpPr>
            <a:stCxn id="41" idx="0"/>
            <a:endCxn id="41" idx="3"/>
          </p:cNvCxnSpPr>
          <p:nvPr/>
        </p:nvCxnSpPr>
        <p:spPr bwMode="auto">
          <a:xfrm>
            <a:off x="2448024" y="3923853"/>
            <a:ext cx="0" cy="2160240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Прямая соединительная линия 47"/>
          <p:cNvCxnSpPr/>
          <p:nvPr/>
        </p:nvCxnSpPr>
        <p:spPr bwMode="auto">
          <a:xfrm flipV="1">
            <a:off x="431800" y="2915741"/>
            <a:ext cx="288032" cy="1224136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Прямая соединительная линия 49"/>
          <p:cNvCxnSpPr/>
          <p:nvPr/>
        </p:nvCxnSpPr>
        <p:spPr bwMode="auto">
          <a:xfrm>
            <a:off x="719832" y="2915741"/>
            <a:ext cx="864096" cy="720080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Прямая соединительная линия 51"/>
          <p:cNvCxnSpPr/>
          <p:nvPr/>
        </p:nvCxnSpPr>
        <p:spPr bwMode="auto">
          <a:xfrm flipV="1">
            <a:off x="1583928" y="2483693"/>
            <a:ext cx="0" cy="1152128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Прямая соединительная линия 53"/>
          <p:cNvCxnSpPr/>
          <p:nvPr/>
        </p:nvCxnSpPr>
        <p:spPr bwMode="auto">
          <a:xfrm>
            <a:off x="1583928" y="2483693"/>
            <a:ext cx="1080120" cy="504056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Прямая соединительная линия 38"/>
          <p:cNvCxnSpPr>
            <a:stCxn id="30" idx="0"/>
            <a:endCxn id="30" idx="2"/>
          </p:cNvCxnSpPr>
          <p:nvPr/>
        </p:nvCxnSpPr>
        <p:spPr bwMode="auto">
          <a:xfrm>
            <a:off x="4896296" y="1835621"/>
            <a:ext cx="0" cy="1944216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Прямая соединительная линия 41"/>
          <p:cNvCxnSpPr/>
          <p:nvPr/>
        </p:nvCxnSpPr>
        <p:spPr bwMode="auto">
          <a:xfrm>
            <a:off x="4032200" y="1835621"/>
            <a:ext cx="0" cy="1944216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Прямая соединительная линия 45"/>
          <p:cNvCxnSpPr/>
          <p:nvPr/>
        </p:nvCxnSpPr>
        <p:spPr bwMode="auto">
          <a:xfrm>
            <a:off x="5760392" y="1835621"/>
            <a:ext cx="0" cy="1944216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Прямая соединительная линия 50"/>
          <p:cNvCxnSpPr>
            <a:stCxn id="30" idx="1"/>
            <a:endCxn id="30" idx="3"/>
          </p:cNvCxnSpPr>
          <p:nvPr/>
        </p:nvCxnSpPr>
        <p:spPr bwMode="auto">
          <a:xfrm>
            <a:off x="3240112" y="2807729"/>
            <a:ext cx="3312368" cy="0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Прямоугольник 52"/>
          <p:cNvSpPr/>
          <p:nvPr/>
        </p:nvSpPr>
        <p:spPr bwMode="auto">
          <a:xfrm>
            <a:off x="3240112" y="1835621"/>
            <a:ext cx="2520280" cy="1944216"/>
          </a:xfrm>
          <a:prstGeom prst="rect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9" name="Прямоугольный треугольник 58"/>
          <p:cNvSpPr/>
          <p:nvPr/>
        </p:nvSpPr>
        <p:spPr bwMode="auto">
          <a:xfrm>
            <a:off x="2448024" y="3923853"/>
            <a:ext cx="1008112" cy="2160240"/>
          </a:xfrm>
          <a:prstGeom prst="rtTriangle">
            <a:avLst/>
          </a:prstGeom>
          <a:solidFill>
            <a:srgbClr val="00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60" name="Пирог 59"/>
          <p:cNvSpPr/>
          <p:nvPr/>
        </p:nvSpPr>
        <p:spPr bwMode="auto">
          <a:xfrm>
            <a:off x="3960192" y="3995861"/>
            <a:ext cx="2160240" cy="2088232"/>
          </a:xfrm>
          <a:prstGeom prst="pie">
            <a:avLst/>
          </a:prstGeom>
          <a:solidFill>
            <a:srgbClr val="FF552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cxnSp>
        <p:nvCxnSpPr>
          <p:cNvPr id="74" name="Прямая соединительная линия 73"/>
          <p:cNvCxnSpPr>
            <a:stCxn id="25" idx="0"/>
            <a:endCxn id="25" idx="2"/>
          </p:cNvCxnSpPr>
          <p:nvPr/>
        </p:nvCxnSpPr>
        <p:spPr bwMode="auto">
          <a:xfrm>
            <a:off x="7848624" y="3995861"/>
            <a:ext cx="0" cy="1944216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Прямая соединительная линия 75"/>
          <p:cNvCxnSpPr>
            <a:stCxn id="25" idx="1"/>
            <a:endCxn id="25" idx="3"/>
          </p:cNvCxnSpPr>
          <p:nvPr/>
        </p:nvCxnSpPr>
        <p:spPr bwMode="auto">
          <a:xfrm>
            <a:off x="6840512" y="4967969"/>
            <a:ext cx="2016224" cy="0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7" name="Прямоугольник 76"/>
          <p:cNvSpPr/>
          <p:nvPr/>
        </p:nvSpPr>
        <p:spPr bwMode="auto">
          <a:xfrm>
            <a:off x="6840512" y="3995861"/>
            <a:ext cx="1008112" cy="936104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cxnSp>
        <p:nvCxnSpPr>
          <p:cNvPr id="78" name="Прямая соединительная линия 77"/>
          <p:cNvCxnSpPr/>
          <p:nvPr/>
        </p:nvCxnSpPr>
        <p:spPr bwMode="auto">
          <a:xfrm>
            <a:off x="719832" y="2915741"/>
            <a:ext cx="864096" cy="72008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Прямая соединительная линия 79"/>
          <p:cNvCxnSpPr/>
          <p:nvPr/>
        </p:nvCxnSpPr>
        <p:spPr bwMode="auto">
          <a:xfrm flipV="1">
            <a:off x="431800" y="2915741"/>
            <a:ext cx="288032" cy="1224136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881063" y="1835150"/>
          <a:ext cx="388937" cy="865188"/>
        </p:xfrm>
        <a:graphic>
          <a:graphicData uri="http://schemas.openxmlformats.org/presentationml/2006/ole">
            <p:oleObj spid="_x0000_s36865" name="Формула" r:id="rId3" imgW="139680" imgH="393480" progId="Equation.3">
              <p:embed/>
            </p:oleObj>
          </a:graphicData>
        </a:graphic>
      </p:graphicFrame>
      <p:cxnSp>
        <p:nvCxnSpPr>
          <p:cNvPr id="82" name="Прямая соединительная линия 81"/>
          <p:cNvCxnSpPr/>
          <p:nvPr/>
        </p:nvCxnSpPr>
        <p:spPr bwMode="auto">
          <a:xfrm>
            <a:off x="6768504" y="2627709"/>
            <a:ext cx="2592288" cy="0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Прямая соединительная линия 86"/>
          <p:cNvCxnSpPr/>
          <p:nvPr/>
        </p:nvCxnSpPr>
        <p:spPr bwMode="auto">
          <a:xfrm>
            <a:off x="6768504" y="2483693"/>
            <a:ext cx="0" cy="360040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Прямая соединительная линия 88"/>
          <p:cNvCxnSpPr/>
          <p:nvPr/>
        </p:nvCxnSpPr>
        <p:spPr bwMode="auto">
          <a:xfrm>
            <a:off x="7272560" y="2483693"/>
            <a:ext cx="0" cy="36004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Прямая соединительная линия 89"/>
          <p:cNvCxnSpPr/>
          <p:nvPr/>
        </p:nvCxnSpPr>
        <p:spPr bwMode="auto">
          <a:xfrm>
            <a:off x="8856736" y="2483693"/>
            <a:ext cx="0" cy="36004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1" name="Прямая соединительная линия 90"/>
          <p:cNvCxnSpPr/>
          <p:nvPr/>
        </p:nvCxnSpPr>
        <p:spPr bwMode="auto">
          <a:xfrm>
            <a:off x="7848624" y="2483693"/>
            <a:ext cx="0" cy="36004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2" name="Прямая соединительная линия 91"/>
          <p:cNvCxnSpPr/>
          <p:nvPr/>
        </p:nvCxnSpPr>
        <p:spPr bwMode="auto">
          <a:xfrm>
            <a:off x="8352680" y="2483693"/>
            <a:ext cx="0" cy="36004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Прямая соединительная линия 94"/>
          <p:cNvCxnSpPr/>
          <p:nvPr/>
        </p:nvCxnSpPr>
        <p:spPr bwMode="auto">
          <a:xfrm>
            <a:off x="9360792" y="2483693"/>
            <a:ext cx="0" cy="360040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Прямая соединительная линия 96"/>
          <p:cNvCxnSpPr/>
          <p:nvPr/>
        </p:nvCxnSpPr>
        <p:spPr bwMode="auto">
          <a:xfrm>
            <a:off x="6768504" y="2627709"/>
            <a:ext cx="2088232" cy="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4230688" y="1835150"/>
          <a:ext cx="425450" cy="865188"/>
        </p:xfrm>
        <a:graphic>
          <a:graphicData uri="http://schemas.openxmlformats.org/presentationml/2006/ole">
            <p:oleObj spid="_x0000_s36866" name="Формула" r:id="rId4" imgW="152280" imgH="393480" progId="Equation.3">
              <p:embed/>
            </p:oleObj>
          </a:graphicData>
        </a:graphic>
      </p:graphicFrame>
      <p:cxnSp>
        <p:nvCxnSpPr>
          <p:cNvPr id="105" name="Прямая соединительная линия 104"/>
          <p:cNvCxnSpPr/>
          <p:nvPr/>
        </p:nvCxnSpPr>
        <p:spPr bwMode="auto">
          <a:xfrm>
            <a:off x="6768504" y="2483693"/>
            <a:ext cx="0" cy="36004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6" name="Прямая соединительная линия 105"/>
          <p:cNvCxnSpPr/>
          <p:nvPr/>
        </p:nvCxnSpPr>
        <p:spPr bwMode="auto">
          <a:xfrm>
            <a:off x="7272560" y="2483693"/>
            <a:ext cx="0" cy="36004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7" name="Прямая соединительная линия 106"/>
          <p:cNvCxnSpPr/>
          <p:nvPr/>
        </p:nvCxnSpPr>
        <p:spPr bwMode="auto">
          <a:xfrm>
            <a:off x="7848624" y="2483693"/>
            <a:ext cx="0" cy="36004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8" name="Прямая соединительная линия 107"/>
          <p:cNvCxnSpPr/>
          <p:nvPr/>
        </p:nvCxnSpPr>
        <p:spPr bwMode="auto">
          <a:xfrm>
            <a:off x="8352680" y="2483693"/>
            <a:ext cx="0" cy="36004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9" name="Прямая соединительная линия 108"/>
          <p:cNvCxnSpPr/>
          <p:nvPr/>
        </p:nvCxnSpPr>
        <p:spPr bwMode="auto">
          <a:xfrm>
            <a:off x="8856736" y="2483693"/>
            <a:ext cx="0" cy="36004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6867" name="Object 3"/>
          <p:cNvGraphicFramePr>
            <a:graphicFrameLocks noChangeAspect="1"/>
          </p:cNvGraphicFramePr>
          <p:nvPr/>
        </p:nvGraphicFramePr>
        <p:xfrm>
          <a:off x="7632600" y="1547589"/>
          <a:ext cx="423862" cy="865188"/>
        </p:xfrm>
        <a:graphic>
          <a:graphicData uri="http://schemas.openxmlformats.org/presentationml/2006/ole">
            <p:oleObj spid="_x0000_s36867" name="Формула" r:id="rId5" imgW="152280" imgH="393480" progId="Equation.3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2592040" y="5147989"/>
          <a:ext cx="423862" cy="865188"/>
        </p:xfrm>
        <a:graphic>
          <a:graphicData uri="http://schemas.openxmlformats.org/presentationml/2006/ole">
            <p:oleObj spid="_x0000_s36868" name="Формула" r:id="rId6" imgW="152280" imgH="393480" progId="Equation.3">
              <p:embed/>
            </p:oleObj>
          </a:graphicData>
        </a:graphic>
      </p:graphicFrame>
      <p:cxnSp>
        <p:nvCxnSpPr>
          <p:cNvPr id="111" name="Прямая соединительная линия 110"/>
          <p:cNvCxnSpPr>
            <a:stCxn id="16" idx="0"/>
            <a:endCxn id="16" idx="4"/>
          </p:cNvCxnSpPr>
          <p:nvPr/>
        </p:nvCxnSpPr>
        <p:spPr bwMode="auto">
          <a:xfrm>
            <a:off x="5040312" y="3995861"/>
            <a:ext cx="0" cy="2088232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3" name="Прямая соединительная линия 112"/>
          <p:cNvCxnSpPr>
            <a:stCxn id="16" idx="2"/>
            <a:endCxn id="16" idx="6"/>
          </p:cNvCxnSpPr>
          <p:nvPr/>
        </p:nvCxnSpPr>
        <p:spPr bwMode="auto">
          <a:xfrm>
            <a:off x="3960192" y="5039977"/>
            <a:ext cx="2160240" cy="0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6869" name="Object 5"/>
          <p:cNvGraphicFramePr>
            <a:graphicFrameLocks noChangeAspect="1"/>
          </p:cNvGraphicFramePr>
          <p:nvPr/>
        </p:nvGraphicFramePr>
        <p:xfrm>
          <a:off x="4392240" y="4643933"/>
          <a:ext cx="423862" cy="865187"/>
        </p:xfrm>
        <a:graphic>
          <a:graphicData uri="http://schemas.openxmlformats.org/presentationml/2006/ole">
            <p:oleObj spid="_x0000_s36869" name="Формула" r:id="rId7" imgW="152280" imgH="393480" progId="Equation.3">
              <p:embed/>
            </p:oleObj>
          </a:graphicData>
        </a:graphic>
      </p:graphicFrame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6984528" y="4067869"/>
          <a:ext cx="423862" cy="865187"/>
        </p:xfrm>
        <a:graphic>
          <a:graphicData uri="http://schemas.openxmlformats.org/presentationml/2006/ole">
            <p:oleObj spid="_x0000_s36870" name="Формула" r:id="rId8" imgW="152280" imgH="393480" progId="Equation.3">
              <p:embed/>
            </p:oleObj>
          </a:graphicData>
        </a:graphic>
      </p:graphicFrame>
      <p:sp>
        <p:nvSpPr>
          <p:cNvPr id="72" name="Text Box 165"/>
          <p:cNvSpPr txBox="1">
            <a:spLocks noChangeArrowheads="1"/>
          </p:cNvSpPr>
          <p:nvPr/>
        </p:nvSpPr>
        <p:spPr bwMode="auto">
          <a:xfrm>
            <a:off x="575816" y="3563813"/>
            <a:ext cx="701794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</a:t>
            </a:r>
            <a:endParaRPr lang="ru-RU" sz="4000" dirty="0"/>
          </a:p>
        </p:txBody>
      </p:sp>
      <p:sp>
        <p:nvSpPr>
          <p:cNvPr id="73" name="Text Box 166"/>
          <p:cNvSpPr txBox="1">
            <a:spLocks noChangeArrowheads="1"/>
          </p:cNvSpPr>
          <p:nvPr/>
        </p:nvSpPr>
        <p:spPr bwMode="auto">
          <a:xfrm>
            <a:off x="2664048" y="2987749"/>
            <a:ext cx="504031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</a:t>
            </a:r>
            <a:endParaRPr lang="ru-RU" sz="4000" dirty="0"/>
          </a:p>
        </p:txBody>
      </p:sp>
      <p:sp>
        <p:nvSpPr>
          <p:cNvPr id="75" name="Text Box 167"/>
          <p:cNvSpPr txBox="1">
            <a:spLocks noChangeArrowheads="1"/>
          </p:cNvSpPr>
          <p:nvPr/>
        </p:nvSpPr>
        <p:spPr bwMode="auto">
          <a:xfrm>
            <a:off x="7776616" y="2915741"/>
            <a:ext cx="673792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</a:t>
            </a:r>
            <a:endParaRPr lang="ru-RU" sz="4000" dirty="0"/>
          </a:p>
        </p:txBody>
      </p:sp>
      <p:sp>
        <p:nvSpPr>
          <p:cNvPr id="79" name="Text Box 168"/>
          <p:cNvSpPr txBox="1">
            <a:spLocks noChangeArrowheads="1"/>
          </p:cNvSpPr>
          <p:nvPr/>
        </p:nvSpPr>
        <p:spPr bwMode="auto">
          <a:xfrm>
            <a:off x="2015976" y="6300117"/>
            <a:ext cx="672042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</a:t>
            </a:r>
            <a:endParaRPr lang="ru-RU" sz="4000" dirty="0"/>
          </a:p>
        </p:txBody>
      </p:sp>
      <p:sp>
        <p:nvSpPr>
          <p:cNvPr id="81" name="Text Box 169"/>
          <p:cNvSpPr txBox="1">
            <a:spLocks noChangeArrowheads="1"/>
          </p:cNvSpPr>
          <p:nvPr/>
        </p:nvSpPr>
        <p:spPr bwMode="auto">
          <a:xfrm>
            <a:off x="4680272" y="6300117"/>
            <a:ext cx="673792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</a:t>
            </a:r>
            <a:endParaRPr lang="ru-RU" sz="4000" dirty="0"/>
          </a:p>
        </p:txBody>
      </p:sp>
      <p:sp>
        <p:nvSpPr>
          <p:cNvPr id="83" name="Text Box 170"/>
          <p:cNvSpPr txBox="1">
            <a:spLocks noChangeArrowheads="1"/>
          </p:cNvSpPr>
          <p:nvPr/>
        </p:nvSpPr>
        <p:spPr bwMode="auto">
          <a:xfrm>
            <a:off x="7632600" y="6156101"/>
            <a:ext cx="516281" cy="67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794" tIns="50397" rIns="100794" bIns="50397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sym typeface="Wingdings 2" pitchFamily="18" charset="2"/>
              </a:rPr>
              <a:t></a:t>
            </a:r>
            <a:endParaRPr lang="ru-RU" sz="4000" dirty="0"/>
          </a:p>
        </p:txBody>
      </p:sp>
      <p:cxnSp>
        <p:nvCxnSpPr>
          <p:cNvPr id="55" name="Прямая соединительная линия 54"/>
          <p:cNvCxnSpPr/>
          <p:nvPr/>
        </p:nvCxnSpPr>
        <p:spPr bwMode="auto">
          <a:xfrm>
            <a:off x="1583928" y="2483693"/>
            <a:ext cx="0" cy="108012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Прямая соединительная линия 56"/>
          <p:cNvCxnSpPr/>
          <p:nvPr/>
        </p:nvCxnSpPr>
        <p:spPr bwMode="auto">
          <a:xfrm flipV="1">
            <a:off x="4896296" y="1835621"/>
            <a:ext cx="0" cy="2016224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Прямая соединительная линия 57"/>
          <p:cNvCxnSpPr/>
          <p:nvPr/>
        </p:nvCxnSpPr>
        <p:spPr bwMode="auto">
          <a:xfrm flipV="1">
            <a:off x="4032200" y="1835621"/>
            <a:ext cx="0" cy="1944216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Прямая соединительная линия 63"/>
          <p:cNvCxnSpPr/>
          <p:nvPr/>
        </p:nvCxnSpPr>
        <p:spPr bwMode="auto">
          <a:xfrm>
            <a:off x="2664048" y="1979637"/>
            <a:ext cx="0" cy="1008112"/>
          </a:xfrm>
          <a:prstGeom prst="line">
            <a:avLst/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Прямая соединительная линия 69"/>
          <p:cNvCxnSpPr>
            <a:stCxn id="53" idx="3"/>
            <a:endCxn id="53" idx="1"/>
          </p:cNvCxnSpPr>
          <p:nvPr/>
        </p:nvCxnSpPr>
        <p:spPr bwMode="auto">
          <a:xfrm flipH="1">
            <a:off x="3240112" y="2807729"/>
            <a:ext cx="2520280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9" grpId="0" animBg="1"/>
      <p:bldP spid="60" grpId="0" animBg="1"/>
      <p:bldP spid="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9387" cy="1260475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Критерии оценок:</a:t>
            </a:r>
            <a:endParaRPr lang="ru-RU" sz="4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1222" y="1851011"/>
            <a:ext cx="7715304" cy="3183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Нет ошибок   –   оценка «5»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 ошибка     –    оценка «4»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2-3 ошибки  -    оценка«3»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503808" y="539477"/>
            <a:ext cx="9069387" cy="1260475"/>
          </a:xfrm>
        </p:spPr>
        <p:txBody>
          <a:bodyPr/>
          <a:lstStyle/>
          <a:p>
            <a:r>
              <a:rPr lang="ru-RU" sz="4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Распределить данные дроби на группы: </a:t>
            </a: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3295645"/>
            <a:ext cx="203621" cy="35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0794" tIns="50397" rIns="100794" bIns="50397" anchor="ctr">
            <a:spAutoFit/>
          </a:bodyPr>
          <a:lstStyle/>
          <a:p>
            <a:endParaRPr lang="ru-RU"/>
          </a:p>
        </p:txBody>
      </p:sp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1151880" y="5580037"/>
          <a:ext cx="822551" cy="1301944"/>
        </p:xfrm>
        <a:graphic>
          <a:graphicData uri="http://schemas.openxmlformats.org/presentationml/2006/ole">
            <p:oleObj spid="_x0000_s8194" name="Формула" r:id="rId3" imgW="228600" imgH="393480" progId="Equation.3">
              <p:embed/>
            </p:oleObj>
          </a:graphicData>
        </a:graphic>
      </p:graphicFrame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470947" y="1979637"/>
            <a:ext cx="3233233" cy="73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0794" tIns="50397" rIns="100794" bIns="50397" anchor="ctr">
            <a:spAutoFit/>
          </a:bodyPr>
          <a:lstStyle/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правильные</a:t>
            </a:r>
            <a:endParaRPr lang="ru-RU" sz="2600" b="1" dirty="0">
              <a:solidFill>
                <a:srgbClr val="009900"/>
              </a:solidFill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5112320" y="1979637"/>
            <a:ext cx="3712531" cy="73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0794" tIns="50397" rIns="100794" bIns="50397" anchor="ctr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неправильные</a:t>
            </a:r>
            <a:endParaRPr lang="ru-RU" sz="2600" b="1" dirty="0">
              <a:solidFill>
                <a:srgbClr val="009900"/>
              </a:solidFill>
            </a:endParaRPr>
          </a:p>
        </p:txBody>
      </p:sp>
      <p:graphicFrame>
        <p:nvGraphicFramePr>
          <p:cNvPr id="40969" name="Object 9"/>
          <p:cNvGraphicFramePr>
            <a:graphicFrameLocks noChangeAspect="1"/>
          </p:cNvGraphicFramePr>
          <p:nvPr/>
        </p:nvGraphicFramePr>
        <p:xfrm>
          <a:off x="1871960" y="5580037"/>
          <a:ext cx="820801" cy="1301944"/>
        </p:xfrm>
        <a:graphic>
          <a:graphicData uri="http://schemas.openxmlformats.org/presentationml/2006/ole">
            <p:oleObj spid="_x0000_s8195" name="Формула" r:id="rId4" imgW="228600" imgH="393480" progId="Equation.3">
              <p:embed/>
            </p:oleObj>
          </a:graphicData>
        </a:graphic>
      </p:graphicFrame>
      <p:graphicFrame>
        <p:nvGraphicFramePr>
          <p:cNvPr id="40972" name="Object 12"/>
          <p:cNvGraphicFramePr>
            <a:graphicFrameLocks noChangeAspect="1"/>
          </p:cNvGraphicFramePr>
          <p:nvPr/>
        </p:nvGraphicFramePr>
        <p:xfrm>
          <a:off x="5400352" y="5580037"/>
          <a:ext cx="914400" cy="1301750"/>
        </p:xfrm>
        <a:graphic>
          <a:graphicData uri="http://schemas.openxmlformats.org/presentationml/2006/ole">
            <p:oleObj spid="_x0000_s8196" name="Формула" r:id="rId5" imgW="253800" imgH="393480" progId="Equation.3">
              <p:embed/>
            </p:oleObj>
          </a:graphicData>
        </a:graphic>
      </p:graphicFrame>
      <p:graphicFrame>
        <p:nvGraphicFramePr>
          <p:cNvPr id="40973" name="Object 13"/>
          <p:cNvGraphicFramePr>
            <a:graphicFrameLocks noChangeAspect="1"/>
          </p:cNvGraphicFramePr>
          <p:nvPr/>
        </p:nvGraphicFramePr>
        <p:xfrm>
          <a:off x="2520032" y="5580037"/>
          <a:ext cx="822551" cy="1301944"/>
        </p:xfrm>
        <a:graphic>
          <a:graphicData uri="http://schemas.openxmlformats.org/presentationml/2006/ole">
            <p:oleObj spid="_x0000_s8197" name="Формула" r:id="rId6" imgW="228600" imgH="393480" progId="Equation.3">
              <p:embed/>
            </p:oleObj>
          </a:graphicData>
        </a:graphic>
      </p:graphicFrame>
      <p:graphicFrame>
        <p:nvGraphicFramePr>
          <p:cNvPr id="40974" name="Object 14"/>
          <p:cNvGraphicFramePr>
            <a:graphicFrameLocks noChangeAspect="1"/>
          </p:cNvGraphicFramePr>
          <p:nvPr/>
        </p:nvGraphicFramePr>
        <p:xfrm>
          <a:off x="3168104" y="5580037"/>
          <a:ext cx="1003300" cy="1301750"/>
        </p:xfrm>
        <a:graphic>
          <a:graphicData uri="http://schemas.openxmlformats.org/presentationml/2006/ole">
            <p:oleObj spid="_x0000_s8198" name="Формула" r:id="rId7" imgW="279360" imgH="393480" progId="Equation.3">
              <p:embed/>
            </p:oleObj>
          </a:graphicData>
        </a:graphic>
      </p:graphicFrame>
      <p:graphicFrame>
        <p:nvGraphicFramePr>
          <p:cNvPr id="40979" name="Object 19"/>
          <p:cNvGraphicFramePr>
            <a:graphicFrameLocks noChangeAspect="1"/>
          </p:cNvGraphicFramePr>
          <p:nvPr/>
        </p:nvGraphicFramePr>
        <p:xfrm>
          <a:off x="3888184" y="5580037"/>
          <a:ext cx="911807" cy="1301944"/>
        </p:xfrm>
        <a:graphic>
          <a:graphicData uri="http://schemas.openxmlformats.org/presentationml/2006/ole">
            <p:oleObj spid="_x0000_s8199" name="Формула" r:id="rId8" imgW="253800" imgH="393480" progId="Equation.3">
              <p:embed/>
            </p:oleObj>
          </a:graphicData>
        </a:graphic>
      </p:graphicFrame>
      <p:graphicFrame>
        <p:nvGraphicFramePr>
          <p:cNvPr id="40980" name="Object 20"/>
          <p:cNvGraphicFramePr>
            <a:graphicFrameLocks noChangeAspect="1"/>
          </p:cNvGraphicFramePr>
          <p:nvPr/>
        </p:nvGraphicFramePr>
        <p:xfrm>
          <a:off x="4752280" y="5580037"/>
          <a:ext cx="729795" cy="1301944"/>
        </p:xfrm>
        <a:graphic>
          <a:graphicData uri="http://schemas.openxmlformats.org/presentationml/2006/ole">
            <p:oleObj spid="_x0000_s8200" name="Формула" r:id="rId9" imgW="203040" imgH="393480" progId="Equation.3">
              <p:embed/>
            </p:oleObj>
          </a:graphicData>
        </a:graphic>
      </p:graphicFrame>
      <p:graphicFrame>
        <p:nvGraphicFramePr>
          <p:cNvPr id="8204" name="Object 12"/>
          <p:cNvGraphicFramePr>
            <a:graphicFrameLocks noChangeAspect="1"/>
          </p:cNvGraphicFramePr>
          <p:nvPr/>
        </p:nvGraphicFramePr>
        <p:xfrm>
          <a:off x="8136656" y="5580037"/>
          <a:ext cx="730250" cy="1301750"/>
        </p:xfrm>
        <a:graphic>
          <a:graphicData uri="http://schemas.openxmlformats.org/presentationml/2006/ole">
            <p:oleObj spid="_x0000_s8204" name="Формула" r:id="rId10" imgW="203040" imgH="393480" progId="Equation.3">
              <p:embed/>
            </p:oleObj>
          </a:graphicData>
        </a:graphic>
      </p:graphicFrame>
      <p:graphicFrame>
        <p:nvGraphicFramePr>
          <p:cNvPr id="8205" name="Object 13"/>
          <p:cNvGraphicFramePr>
            <a:graphicFrameLocks noChangeAspect="1"/>
          </p:cNvGraphicFramePr>
          <p:nvPr/>
        </p:nvGraphicFramePr>
        <p:xfrm>
          <a:off x="6386513" y="5580063"/>
          <a:ext cx="730250" cy="1301750"/>
        </p:xfrm>
        <a:graphic>
          <a:graphicData uri="http://schemas.openxmlformats.org/presentationml/2006/ole">
            <p:oleObj spid="_x0000_s8205" name="Формула" r:id="rId11" imgW="203040" imgH="393480" progId="Equation.3">
              <p:embed/>
            </p:oleObj>
          </a:graphicData>
        </a:graphic>
      </p:graphicFrame>
      <p:graphicFrame>
        <p:nvGraphicFramePr>
          <p:cNvPr id="8206" name="Object 14"/>
          <p:cNvGraphicFramePr>
            <a:graphicFrameLocks noChangeAspect="1"/>
          </p:cNvGraphicFramePr>
          <p:nvPr/>
        </p:nvGraphicFramePr>
        <p:xfrm>
          <a:off x="7344568" y="5580037"/>
          <a:ext cx="730250" cy="1301750"/>
        </p:xfrm>
        <a:graphic>
          <a:graphicData uri="http://schemas.openxmlformats.org/presentationml/2006/ole">
            <p:oleObj spid="_x0000_s8206" name="Формула" r:id="rId12" imgW="203040" imgH="393480" progId="Equation.3">
              <p:embed/>
            </p:oleObj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1598E-6 -3.51533E-6 L -0.08384 -0.352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-1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3278E-6 -3.52373E-6 L 0.32178 -0.352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" y="-1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46076E-7 -3.32633E-6 L 0.32887 -0.3527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-17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8361E-6 -3.51533E-6 L -0.20706 -0.3527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17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7545E-6 -3.51533E-6 L 0.26221 -0.352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-17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112E-6 -3.51533E-6 L -0.27923 -0.3527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" y="-17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5834E-6 -3.51533E-6 L 0.18326 -0.3527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-17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561E-6 -3.51533E-6 L -0.37 -0.3433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-17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0952E-6 -3.52373E-6 L -0.38591 -0.3429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" y="-1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47 -0.00042 L -0.01466 -0.3527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9387" cy="1260475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Критерии оценок:</a:t>
            </a:r>
            <a:endParaRPr lang="ru-RU" sz="4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1222" y="1851011"/>
            <a:ext cx="7715304" cy="3183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Нет ошибок   –   оценка «5»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 ошибка     –    оценка «4»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2-3 ошибки  -    оценка«3»</a:t>
            </a:r>
          </a:p>
          <a:p>
            <a:endParaRPr lang="ru-RU" sz="3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MS Gothic"/>
      </a:majorFont>
      <a:minorFont>
        <a:latin typeface="Arial"/>
        <a:ea typeface="MS Gothic"/>
        <a:cs typeface="MS Gothic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4853</TotalTime>
  <Words>591</Words>
  <Application>Microsoft Office PowerPoint</Application>
  <PresentationFormat>Произвольный</PresentationFormat>
  <Paragraphs>189</Paragraphs>
  <Slides>26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Мозговой штурм.</vt:lpstr>
      <vt:lpstr>Какие геометрические фигуры изображены  на рисунке?</vt:lpstr>
      <vt:lpstr>Критерии оценок:</vt:lpstr>
      <vt:lpstr>Распределить данные дроби на группы: </vt:lpstr>
      <vt:lpstr>Критерии оценок:</vt:lpstr>
      <vt:lpstr>Решите задачу.</vt:lpstr>
      <vt:lpstr>Сложение и вычитание дробей.</vt:lpstr>
      <vt:lpstr>Сокращение  дробей.</vt:lpstr>
      <vt:lpstr>Сократите дроби</vt:lpstr>
      <vt:lpstr>Критерии оценок:</vt:lpstr>
      <vt:lpstr>Слайд 15</vt:lpstr>
      <vt:lpstr> Сложение и вычитание смешанных чисел.</vt:lpstr>
      <vt:lpstr>Выполните действия</vt:lpstr>
      <vt:lpstr>Критерии оценок:</vt:lpstr>
      <vt:lpstr>Решите задачу</vt:lpstr>
      <vt:lpstr>Слайд 20</vt:lpstr>
      <vt:lpstr>Решите цепочку</vt:lpstr>
      <vt:lpstr>Критерии оценок:</vt:lpstr>
      <vt:lpstr>Букет успехов.</vt:lpstr>
      <vt:lpstr>Дроби всякие нужны,  дроби всякие важны. Дробь учи, тогда сверкнет тебе удача. Если будешь дроби знать, точно мысль их понимать, станет мягкой даже трудная задача.  (О. Севастьянова)</vt:lpstr>
      <vt:lpstr>Домашнее задание:  с. 214 № 918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</dc:creator>
  <cp:lastModifiedBy>Владимир</cp:lastModifiedBy>
  <cp:revision>341</cp:revision>
  <cp:lastPrinted>1601-01-01T00:00:00Z</cp:lastPrinted>
  <dcterms:created xsi:type="dcterms:W3CDTF">2010-10-05T11:31:11Z</dcterms:created>
  <dcterms:modified xsi:type="dcterms:W3CDTF">2014-05-14T17:18:04Z</dcterms:modified>
</cp:coreProperties>
</file>