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71" r:id="rId14"/>
    <p:sldId id="272" r:id="rId15"/>
    <p:sldId id="275" r:id="rId16"/>
    <p:sldId id="280" r:id="rId17"/>
    <p:sldId id="282" r:id="rId18"/>
    <p:sldId id="284" r:id="rId19"/>
    <p:sldId id="285" r:id="rId20"/>
    <p:sldId id="287" r:id="rId21"/>
  </p:sldIdLst>
  <p:sldSz cx="9144000" cy="6858000" type="screen4x3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 varScale="1">
        <p:scale>
          <a:sx n="69" d="100"/>
          <a:sy n="69" d="100"/>
        </p:scale>
        <p:origin x="-864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813BE-A98B-4777-8D97-2783EA05DD1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485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598398-4618-4C5A-95D7-DC78AADA3B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18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9E717-8869-438C-B512-C24600D35C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20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9E66C-5894-40F3-8AFE-59EEF26D82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115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EB5B6-6A9B-49F5-ADCE-2E826E6323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09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8576C-CDF8-401C-AF44-913B7CC607A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86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470C4-04F9-4F96-8B10-29DF6D32C7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61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4D709-2750-462D-B264-9B07847703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94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F1D35-B99B-4F5D-8EF1-D165AF41A0B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065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409BD-7BA8-46EB-9528-B3E6FFDBA36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35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E48E6-9C52-4E40-8E27-4F7C75DF128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9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5B4C1B-F346-4AEA-ABDC-DD3DEEC9292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8.jpg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10.jp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11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12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200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1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2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4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5.jpg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6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http://www.zateevo.ru/userfiles/image/Upalnamoch_Prava/007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 Box 5"/>
          <p:cNvSpPr txBox="1">
            <a:spLocks noChangeArrowheads="1"/>
          </p:cNvSpPr>
          <p:nvPr/>
        </p:nvSpPr>
        <p:spPr bwMode="auto">
          <a:xfrm flipV="1">
            <a:off x="4800600" y="4114800"/>
            <a:ext cx="2286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>
                <a:solidFill>
                  <a:srgbClr val="A50021"/>
                </a:solidFill>
                <a:latin typeface="Monotype Corsiva" pitchFamily="66" charset="0"/>
              </a:rPr>
              <a:t>Права 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 flipV="1">
            <a:off x="1752600" y="4330700"/>
            <a:ext cx="2286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>
                <a:solidFill>
                  <a:srgbClr val="A50021"/>
                </a:solidFill>
                <a:latin typeface="Monotype Corsiva" pitchFamily="66" charset="0"/>
              </a:rPr>
              <a:t>детей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457200" y="0"/>
            <a:ext cx="82296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Знакомимся со своими правами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0" y="228600"/>
            <a:ext cx="3429000" cy="721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7 и статья 8.</a:t>
            </a:r>
            <a:r>
              <a:rPr lang="ru-RU" b="1" i="1">
                <a:latin typeface="Arial" charset="0"/>
                <a:cs typeface="Arial" charset="0"/>
              </a:rPr>
              <a:t> Все дети имеют право на имя и на приобретение гражданства, а также они имеют право на сохранение своего имени и гражданства.</a:t>
            </a:r>
            <a:endParaRPr lang="ru-RU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</a:rPr>
              <a:t>Статья 9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Arial" charset="0"/>
                <a:cs typeface="Arial" charset="0"/>
              </a:rPr>
              <a:t>Все дети имеют право жить со своими родителями, за исключением случаев, когда это невозможно. </a:t>
            </a:r>
            <a:endParaRPr lang="ru-RU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 b="1" i="1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1269" name="Picture 5" descr="http://www.zateevo.ru/userfiles/image/Upalnamoch_Prava/008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152400"/>
            <a:ext cx="552767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5715000" y="304800"/>
            <a:ext cx="3200400" cy="575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11</a:t>
            </a:r>
            <a:r>
              <a:rPr lang="ru-RU" b="1" i="1">
                <a:latin typeface="Arial" charset="0"/>
                <a:cs typeface="Arial" charset="0"/>
              </a:rPr>
              <a:t>. Вывозить детей из страны нелегально запрещено.</a:t>
            </a:r>
            <a:r>
              <a:rPr lang="ru-RU" b="1" i="1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 </a:t>
            </a:r>
          </a:p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12</a:t>
            </a:r>
            <a:r>
              <a:rPr lang="ru-RU" b="1" i="1">
                <a:latin typeface="Arial" charset="0"/>
                <a:cs typeface="Arial" charset="0"/>
              </a:rPr>
              <a:t>. Все дети имеют право свободно выражать мнение, ребёнок имеет право на то, чтобы его мнение было услышано и принято во </a:t>
            </a:r>
            <a:r>
              <a:rPr lang="ru-RU" b="1" i="1">
                <a:latin typeface="Arial" charset="0"/>
              </a:rPr>
              <a:t>внимание</a:t>
            </a:r>
            <a:r>
              <a:rPr lang="ru-RU" b="1" i="1">
                <a:latin typeface="Arial" charset="0"/>
                <a:cs typeface="Times New Roman" charset="0"/>
              </a:rPr>
              <a:t>. 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3317" name="Picture 5" descr="http://www.zateevo.ru/userfiles/image/Upalnamoch_Prava/010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52767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800600" y="228600"/>
            <a:ext cx="4114800" cy="629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13 и статья 17</a:t>
            </a:r>
            <a:r>
              <a:rPr lang="ru-RU" b="1" i="1">
                <a:latin typeface="Arial" charset="0"/>
                <a:cs typeface="Arial" charset="0"/>
              </a:rPr>
              <a:t>. Все дети имеют право высказывать своё мнение и получать информацию.</a:t>
            </a:r>
            <a:endParaRPr lang="ru-RU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14</a:t>
            </a:r>
            <a:r>
              <a:rPr lang="ru-RU" b="1" i="1">
                <a:latin typeface="Arial" charset="0"/>
                <a:cs typeface="Arial" charset="0"/>
              </a:rPr>
              <a:t> и </a:t>
            </a:r>
            <a:r>
              <a:rPr lang="ru-RU" b="1" i="1" u="sng">
                <a:latin typeface="Arial" charset="0"/>
                <a:cs typeface="Arial" charset="0"/>
              </a:rPr>
              <a:t>статья 15</a:t>
            </a:r>
            <a:r>
              <a:rPr lang="ru-RU" b="1" i="1">
                <a:latin typeface="Arial" charset="0"/>
                <a:cs typeface="Arial" charset="0"/>
              </a:rPr>
              <a:t>. Все дети имеют право думать обо всём так, как они хотят, они имеют право организовывать клубы по интересам и участвовать в собраниях и организациях</a:t>
            </a:r>
            <a:r>
              <a:rPr lang="ru-RU">
                <a:latin typeface="Arial" charset="0"/>
                <a:cs typeface="Arial" charset="0"/>
              </a:rPr>
              <a:t>. </a:t>
            </a:r>
            <a:endParaRPr lang="ru-RU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048000" y="1905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152400" y="152400"/>
          <a:ext cx="4333875" cy="495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5" r:id="rId3" imgW="3048426" imgH="3048426" progId="MSPhotoEd.3">
                  <p:embed/>
                </p:oleObj>
              </mc:Choice>
              <mc:Fallback>
                <p:oleObj r:id="rId3" imgW="3048426" imgH="3048426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52400"/>
                        <a:ext cx="4333875" cy="495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28600" y="5181600"/>
            <a:ext cx="4419600" cy="173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16</a:t>
            </a:r>
            <a:r>
              <a:rPr lang="ru-RU" b="1" i="1">
                <a:latin typeface="Arial" charset="0"/>
                <a:cs typeface="Arial" charset="0"/>
              </a:rPr>
              <a:t>. Все дети имеют право на частную жизнь.</a:t>
            </a:r>
            <a:endParaRPr lang="ru-RU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 b="1" i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152400"/>
            <a:ext cx="3200400" cy="521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19.</a:t>
            </a:r>
            <a:r>
              <a:rPr lang="ru-RU" sz="2800" b="1" i="1">
                <a:latin typeface="Arial" charset="0"/>
                <a:cs typeface="Arial" charset="0"/>
              </a:rPr>
              <a:t> Все дети имеют право на защиту от всех форм насилия или эксплуатации со стороны родителей или других лиц, заботящихся о </a:t>
            </a:r>
            <a:r>
              <a:rPr lang="ru-RU" sz="2800" b="1" i="1">
                <a:latin typeface="Arial" charset="0"/>
              </a:rPr>
              <a:t>ребенке.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7413" name="Picture 5" descr="http://www.zateevo.ru/userfiles/image/Upalnamoch_Prava/01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"/>
            <a:ext cx="5732463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609600"/>
            <a:ext cx="2743200" cy="478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20</a:t>
            </a:r>
            <a:r>
              <a:rPr lang="ru-RU" sz="2800" b="1" i="1">
                <a:latin typeface="Arial" charset="0"/>
                <a:cs typeface="Arial" charset="0"/>
              </a:rPr>
              <a:t>. Дети имеют право на особую защиту и помощь, если у них нет возможности жить со своими родителями. 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8437" name="Picture 5" descr="http://www.zateevo.ru/userfiles/image/Upalnamoch_Prava/012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228600"/>
            <a:ext cx="5800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52400" y="152400"/>
            <a:ext cx="35052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24</a:t>
            </a:r>
            <a:r>
              <a:rPr lang="ru-RU" b="1" i="1">
                <a:latin typeface="Arial" charset="0"/>
                <a:cs typeface="Arial" charset="0"/>
              </a:rPr>
              <a:t>. Дети имеют право получать медицинскую помощь и лечение таким способом, который наилучшим образом поможет им сохранить здоровье.</a:t>
            </a:r>
            <a:br>
              <a:rPr lang="ru-RU" b="1" i="1">
                <a:latin typeface="Arial" charset="0"/>
                <a:cs typeface="Arial" charset="0"/>
              </a:rPr>
            </a:br>
            <a:endParaRPr lang="ru-RU" b="1" i="1">
              <a:latin typeface="Arial" charset="0"/>
              <a:cs typeface="Arial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005138" y="1619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4267200" y="228600"/>
          <a:ext cx="4684713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r:id="rId3" imgW="3134162" imgH="3619048" progId="MSPhotoEd.3">
                  <p:embed/>
                </p:oleObj>
              </mc:Choice>
              <mc:Fallback>
                <p:oleObj r:id="rId3" imgW="3134162" imgH="3619048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28600"/>
                        <a:ext cx="4684713" cy="6400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0" y="609600"/>
            <a:ext cx="3124200" cy="556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>
                <a:latin typeface="Arial" charset="0"/>
                <a:cs typeface="Arial" charset="0"/>
              </a:rPr>
              <a:t>Статья 31</a:t>
            </a:r>
            <a:r>
              <a:rPr lang="ru-RU" b="1" i="1">
                <a:latin typeface="Arial" charset="0"/>
                <a:cs typeface="Arial" charset="0"/>
              </a:rPr>
              <a:t>. Все дети имеют право играть и отдыхать в таких условиях, которые способствуют  их творческому и культурному развитию, занятием искусством, музыкой, театральными постановками. 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2547938" y="1166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6630" name="Picture 6" descr="http://www.zateevo.ru/userfiles/image/Upalnamoch_Prava/200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163" y="152400"/>
            <a:ext cx="5795962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685800" y="1066800"/>
            <a:ext cx="2895600" cy="457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37</a:t>
            </a:r>
            <a:r>
              <a:rPr lang="ru-RU" sz="2800" b="1" i="1">
                <a:latin typeface="Arial" charset="0"/>
                <a:cs typeface="Arial" charset="0"/>
              </a:rPr>
              <a:t>. Все дети имеют право не быть подвергнутыми жестоким или болезненным наказаниям.</a:t>
            </a:r>
            <a:endParaRPr lang="ru-RU" sz="2800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 sz="2800" b="1" i="1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438525" y="1323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4419600" y="228600"/>
          <a:ext cx="4476750" cy="624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r:id="rId3" imgW="2266667" imgH="4210638" progId="MSPhotoEd.3">
                  <p:embed/>
                </p:oleObj>
              </mc:Choice>
              <mc:Fallback>
                <p:oleObj r:id="rId3" imgW="2266667" imgH="4210638" progId="MSPhotoEd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28600"/>
                        <a:ext cx="4476750" cy="624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0" y="914400"/>
            <a:ext cx="2743200" cy="500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39</a:t>
            </a:r>
            <a:r>
              <a:rPr lang="ru-RU" sz="2800" b="1" i="1">
                <a:latin typeface="Arial" charset="0"/>
                <a:cs typeface="Arial" charset="0"/>
              </a:rPr>
              <a:t>. Все дети имеют право на помощь в случаях оскорблений, отсутствия заботы или грубого обращения.</a:t>
            </a:r>
            <a:r>
              <a:rPr lang="ru-RU" sz="2800" b="1" i="1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>
              <a:spcBef>
                <a:spcPct val="50000"/>
              </a:spcBef>
            </a:pPr>
            <a:endParaRPr lang="ru-RU" sz="2800" b="1" i="1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2743200" y="2114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2514600" y="457200"/>
          <a:ext cx="6324600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r:id="rId3" imgW="5296639" imgH="3809524" progId="MSPhotoEd.3">
                  <p:embed/>
                </p:oleObj>
              </mc:Choice>
              <mc:Fallback>
                <p:oleObj r:id="rId3" imgW="5296639" imgH="3809524" progId="MSPhotoEd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57200"/>
                        <a:ext cx="6324600" cy="518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800600" y="457200"/>
            <a:ext cx="38100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40</a:t>
            </a:r>
            <a:r>
              <a:rPr lang="ru-RU" sz="2800" b="1" i="1">
                <a:latin typeface="Arial" charset="0"/>
                <a:cs typeface="Arial" charset="0"/>
              </a:rPr>
              <a:t>. Все дети, которые обвиняются в нарушении закона или были признаны виновными в нарушении закона, имеют право на предоставление защиты, а также на гуманное и справедливое отношение к ним.</a:t>
            </a:r>
            <a:r>
              <a:rPr lang="ru-RU" sz="2800" b="1" i="1">
                <a:cs typeface="Times New Roman" charset="0"/>
              </a:rPr>
              <a:t> 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3457575" y="2000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31750" name="Object 6"/>
          <p:cNvGraphicFramePr>
            <a:graphicFrameLocks noChangeAspect="1"/>
          </p:cNvGraphicFramePr>
          <p:nvPr/>
        </p:nvGraphicFramePr>
        <p:xfrm>
          <a:off x="228600" y="304800"/>
          <a:ext cx="4516438" cy="579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Фотография Photo Editor" r:id="rId3" imgW="2228571" imgH="2857899" progId="MSPhotoEd.3">
                  <p:embed/>
                </p:oleObj>
              </mc:Choice>
              <mc:Fallback>
                <p:oleObj name="Фотография Photo Editor" r:id="rId3" imgW="2228571" imgH="2857899" progId="MSPhotoEd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04800"/>
                        <a:ext cx="4516438" cy="579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81000" y="304800"/>
            <a:ext cx="8458200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cs typeface="Arial" charset="0"/>
              </a:rPr>
              <a:t>20 ноября 1989 года была принята Конвенция о правах ребенка!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Arial" charset="0"/>
                <a:cs typeface="Arial" charset="0"/>
              </a:rPr>
              <a:t/>
            </a:r>
            <a:br>
              <a:rPr lang="ru-RU" dirty="0">
                <a:latin typeface="Arial" charset="0"/>
                <a:cs typeface="Arial" charset="0"/>
              </a:rPr>
            </a:br>
            <a:r>
              <a:rPr lang="ru-RU" b="1" dirty="0">
                <a:solidFill>
                  <a:srgbClr val="000080"/>
                </a:solidFill>
                <a:latin typeface="Arial" charset="0"/>
                <a:cs typeface="Arial" charset="0"/>
              </a:rPr>
              <a:t>Что такое конвенция ООН о правах ребёнка?</a:t>
            </a:r>
            <a:r>
              <a:rPr lang="ru-RU" dirty="0">
                <a:solidFill>
                  <a:srgbClr val="000080"/>
                </a:solidFill>
                <a:latin typeface="Arial" charset="0"/>
                <a:cs typeface="Arial" charset="0"/>
              </a:rPr>
              <a:t/>
            </a:r>
            <a:br>
              <a:rPr lang="ru-RU" dirty="0">
                <a:solidFill>
                  <a:srgbClr val="000080"/>
                </a:solidFill>
                <a:latin typeface="Arial" charset="0"/>
                <a:cs typeface="Arial" charset="0"/>
              </a:rPr>
            </a:br>
            <a:r>
              <a:rPr lang="ru-RU" dirty="0">
                <a:solidFill>
                  <a:srgbClr val="000080"/>
                </a:solidFill>
                <a:latin typeface="Arial" charset="0"/>
                <a:cs typeface="Arial" charset="0"/>
              </a:rPr>
              <a:t>«Конвенция» - это, по-русски,  международный Договор. Конвенция о правах ребёнка состоит из статей о правах ребёнка, которые обязаны соблюдать во всех странах. Следят за соблюдением Конвенции специальные люди – Уполномоченные по правам ребёнка, которые есть не только в столицах, но и в разных городах каждой страны. Так что, в любой момент, тебе есть кому заявить о нарушении твоих законных </a:t>
            </a:r>
            <a:r>
              <a:rPr lang="ru-RU" dirty="0">
                <a:solidFill>
                  <a:srgbClr val="000080"/>
                </a:solidFill>
                <a:latin typeface="Arial" charset="0"/>
              </a:rPr>
              <a:t>прав! Твои права отражены в конституции.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800" y="5486400"/>
            <a:ext cx="861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/>
              <a:t>Эти статьи ты должен знать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учитель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9916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4572000" y="228600"/>
            <a:ext cx="45720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latin typeface="Comic Sans MS" pitchFamily="66" charset="0"/>
                <a:ea typeface="Arial Unicode MS" pitchFamily="34" charset="-128"/>
                <a:cs typeface="Arial Unicode MS" pitchFamily="34" charset="-128"/>
              </a:rPr>
              <a:t> </a:t>
            </a:r>
            <a:r>
              <a:rPr lang="ru-RU" b="1" i="1" u="sng">
                <a:latin typeface="Arial" charset="0"/>
                <a:cs typeface="Arial" charset="0"/>
              </a:rPr>
              <a:t>Статья 42</a:t>
            </a:r>
            <a:r>
              <a:rPr lang="ru-RU" u="sng">
                <a:latin typeface="Arial" charset="0"/>
                <a:cs typeface="Arial" charset="0"/>
              </a:rPr>
              <a:t>.</a:t>
            </a:r>
            <a:r>
              <a:rPr lang="ru-RU">
                <a:latin typeface="Arial" charset="0"/>
                <a:cs typeface="Arial" charset="0"/>
              </a:rPr>
              <a:t> </a:t>
            </a:r>
            <a:r>
              <a:rPr lang="ru-RU" b="1">
                <a:latin typeface="Arial" charset="0"/>
                <a:cs typeface="Arial" charset="0"/>
              </a:rPr>
              <a:t>Все взрослые и дети должны знать об этой Конвенции. Все дети имеют право знать о своих правах, и взрослые тоже должны знать о них.</a:t>
            </a:r>
            <a:endParaRPr lang="ru-RU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28938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4100" name="Picture 4" descr="http://www.zateevo.ru/userfiles/image/Upalnamoch_Prava/001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49657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410200" y="838200"/>
            <a:ext cx="3276600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solidFill>
                  <a:schemeClr val="accent2"/>
                </a:solidFill>
                <a:latin typeface="Arial" charset="0"/>
                <a:cs typeface="Arial" charset="0"/>
              </a:rPr>
              <a:t>Статья 1.</a:t>
            </a:r>
            <a:r>
              <a:rPr lang="ru-RU" sz="2800" b="1" i="1">
                <a:solidFill>
                  <a:schemeClr val="accent2"/>
                </a:solidFill>
                <a:latin typeface="Arial" charset="0"/>
                <a:cs typeface="Arial" charset="0"/>
              </a:rPr>
              <a:t> Ребёнком является каждый человек до достижения 18-летнего возраста.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776538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5124" name="Picture 4" descr="http://www.zateevo.ru/userfiles/image/Upalnamoch_Prava/002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42607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5f44a611209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15000" y="0"/>
            <a:ext cx="16002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789886f9617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8" r="41093"/>
          <a:stretch>
            <a:fillRect/>
          </a:stretch>
        </p:blipFill>
        <p:spPr bwMode="auto">
          <a:xfrm>
            <a:off x="6629400" y="2057400"/>
            <a:ext cx="2514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6148" name="Picture 4" descr="http://www.zateevo.ru/userfiles/image/Upalnamoch_Prava/003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5800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943600" y="228600"/>
            <a:ext cx="3200400" cy="564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2.</a:t>
            </a:r>
            <a:r>
              <a:rPr lang="ru-RU" sz="2800" b="1" i="1">
                <a:latin typeface="Arial" charset="0"/>
                <a:cs typeface="Arial" charset="0"/>
              </a:rPr>
              <a:t> Дети имеют право на защиту от дискриминации. Это означает, что все дети имеют одинаковые права, независимо от цвета кожи, пола, возраста или религии.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04800" y="1143000"/>
            <a:ext cx="2971800" cy="457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3.</a:t>
            </a:r>
            <a:r>
              <a:rPr lang="ru-RU" sz="2800" b="1" i="1">
                <a:latin typeface="Arial" charset="0"/>
                <a:cs typeface="Arial" charset="0"/>
              </a:rPr>
              <a:t> Все взрослые всегда должны поступать так, чтобы обеспечить наилучшие интересы детей.</a:t>
            </a:r>
            <a:endParaRPr lang="ru-RU" sz="2800" b="1" i="1">
              <a:latin typeface="Comic Sans MS" pitchFamily="66" charset="0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 sz="2800" b="1" i="1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719388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7173" name="Picture 5" descr="http://www.zateevo.ru/userfiles/image/Upalnamoch_Prava/004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0588" y="228600"/>
            <a:ext cx="5532437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79388" y="1412875"/>
            <a:ext cx="2819400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4.</a:t>
            </a:r>
            <a:r>
              <a:rPr lang="ru-RU" sz="2800" b="1" i="1">
                <a:latin typeface="Arial" charset="0"/>
                <a:cs typeface="Arial" charset="0"/>
              </a:rPr>
              <a:t> Государство несёт ответственность за соблюдение прав всех детей. 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8197" name="Picture 5" descr="http://www.zateevo.ru/userfiles/image/Upalnamoch_Prava/005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28600"/>
            <a:ext cx="5800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0" y="-66675"/>
            <a:ext cx="3124200" cy="692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5 и статья 18.</a:t>
            </a:r>
            <a:r>
              <a:rPr lang="ru-RU" sz="2800" b="1" i="1">
                <a:latin typeface="Arial" charset="0"/>
                <a:cs typeface="Arial" charset="0"/>
              </a:rPr>
              <a:t> Родители несут основную долю ответственности за воспитание своих детей. Наилучшие интересы ребёнка являются предметом их основной заботы.</a:t>
            </a:r>
            <a:r>
              <a:rPr lang="ru-RU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657475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9221" name="Picture 5" descr="http://www.zateevo.ru/userfiles/image/Upalnamoch_Prava/006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3" y="228600"/>
            <a:ext cx="5786437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81000" y="1524000"/>
            <a:ext cx="2209800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u="sng">
                <a:latin typeface="Arial" charset="0"/>
                <a:cs typeface="Arial" charset="0"/>
              </a:rPr>
              <a:t>Статья 6.</a:t>
            </a:r>
            <a:endParaRPr lang="ru-RU" sz="2800" b="1" i="1" u="sng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ru-RU" sz="2800" b="1" i="1">
                <a:latin typeface="Arial" charset="0"/>
                <a:cs typeface="Arial" charset="0"/>
              </a:rPr>
              <a:t> Все дети имеют право на жизнь. 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652713" y="128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0245" name="Picture 5" descr="http://www.zateevo.ru/userfiles/image/Upalnamoch_Prava/007.jpg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28600"/>
            <a:ext cx="5800725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404</Words>
  <Application>Microsoft Office PowerPoint</Application>
  <PresentationFormat>Экран (4:3)</PresentationFormat>
  <Paragraphs>29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Оформление по умолчанию</vt:lpstr>
      <vt:lpstr>MSPhotoEd.3</vt:lpstr>
      <vt:lpstr>Фотография Photo Editor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cp:lastPrinted>2016-11-17T15:05:56Z</cp:lastPrinted>
  <dcterms:modified xsi:type="dcterms:W3CDTF">2016-11-17T15:07:32Z</dcterms:modified>
</cp:coreProperties>
</file>